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8288000" cy="10287000"/>
  <p:notesSz cx="6858000" cy="9144000"/>
  <p:embeddedFontLst>
    <p:embeddedFont>
      <p:font typeface="Cinzel" panose="020B0604020202020204" charset="0"/>
      <p:regular r:id="rId27"/>
    </p:embeddedFont>
    <p:embeddedFont>
      <p:font typeface="Horizon" panose="020B0604020202020204" charset="0"/>
      <p:regular r:id="rId28"/>
    </p:embeddedFont>
    <p:embeddedFont>
      <p:font typeface="Poppins" panose="00000500000000000000" pitchFamily="2" charset="0"/>
      <p:regular r:id="rId29"/>
    </p:embeddedFont>
    <p:embeddedFont>
      <p:font typeface="Poppins Bold" panose="00000800000000000000" charset="0"/>
      <p:regular r:id="rId30"/>
    </p:embeddedFont>
    <p:embeddedFont>
      <p:font typeface="Poppins Medium" panose="00000600000000000000" pitchFamily="2" charset="0"/>
      <p:regular r:id="rId31"/>
    </p:embeddedFont>
    <p:embeddedFont>
      <p:font typeface="The Seasons" panose="020B0604020202020204" charset="0"/>
      <p:regular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oleObject" Target="../embeddings/oleObject1.bin"/><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oleObject" Target="../embeddings/oleObject2.bin"/><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hyperlink" Target="https://www.instagram.com/tatacliqpalette/" TargetMode="External"/><Relationship Id="rId2" Type="http://schemas.openxmlformats.org/officeDocument/2006/relationships/hyperlink" Target="https://luxury.tatacliq.com/thewatchsociety?srsltid=AfmBOooM-CpsYaKQzAkRGCpLnUASsdGP-ILdknoa1m8KIWMQSNI3OSle"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Freeform 4"/>
          <p:cNvSpPr/>
          <p:nvPr/>
        </p:nvSpPr>
        <p:spPr>
          <a:xfrm>
            <a:off x="1668715" y="4322831"/>
            <a:ext cx="8115300" cy="1641339"/>
          </a:xfrm>
          <a:custGeom>
            <a:avLst/>
            <a:gdLst/>
            <a:ahLst/>
            <a:cxnLst/>
            <a:rect l="l" t="t" r="r" b="b"/>
            <a:pathLst>
              <a:path w="8115300" h="1641339">
                <a:moveTo>
                  <a:pt x="0" y="0"/>
                </a:moveTo>
                <a:lnTo>
                  <a:pt x="8115300" y="0"/>
                </a:lnTo>
                <a:lnTo>
                  <a:pt x="8115300" y="1641338"/>
                </a:lnTo>
                <a:lnTo>
                  <a:pt x="0" y="1641338"/>
                </a:lnTo>
                <a:lnTo>
                  <a:pt x="0" y="0"/>
                </a:lnTo>
                <a:close/>
              </a:path>
            </a:pathLst>
          </a:custGeom>
          <a:blipFill>
            <a:blip r:embed="rId4"/>
            <a:stretch>
              <a:fillRect r="-1126"/>
            </a:stretch>
          </a:blipFill>
        </p:spPr>
      </p:sp>
      <p:sp>
        <p:nvSpPr>
          <p:cNvPr id="5" name="Freeform 5"/>
          <p:cNvSpPr/>
          <p:nvPr/>
        </p:nvSpPr>
        <p:spPr>
          <a:xfrm>
            <a:off x="11037208" y="4177427"/>
            <a:ext cx="4952215" cy="1467094"/>
          </a:xfrm>
          <a:custGeom>
            <a:avLst/>
            <a:gdLst/>
            <a:ahLst/>
            <a:cxnLst/>
            <a:rect l="l" t="t" r="r" b="b"/>
            <a:pathLst>
              <a:path w="4952215" h="1467094">
                <a:moveTo>
                  <a:pt x="0" y="0"/>
                </a:moveTo>
                <a:lnTo>
                  <a:pt x="4952215" y="0"/>
                </a:lnTo>
                <a:lnTo>
                  <a:pt x="4952215" y="1467094"/>
                </a:lnTo>
                <a:lnTo>
                  <a:pt x="0" y="1467094"/>
                </a:lnTo>
                <a:lnTo>
                  <a:pt x="0" y="0"/>
                </a:lnTo>
                <a:close/>
              </a:path>
            </a:pathLst>
          </a:custGeom>
          <a:blipFill>
            <a:blip r:embed="rId5"/>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55586"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2"/>
            <a:stretch>
              <a:fillRect/>
            </a:stretch>
          </a:blipFill>
        </p:spPr>
      </p:sp>
      <p:sp>
        <p:nvSpPr>
          <p:cNvPr id="3" name="Freeform 3"/>
          <p:cNvSpPr/>
          <p:nvPr/>
        </p:nvSpPr>
        <p:spPr>
          <a:xfrm>
            <a:off x="9210592"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3"/>
            <a:stretch>
              <a:fillRect/>
            </a:stretch>
          </a:blipFill>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5637252" y="4922340"/>
            <a:ext cx="7013496" cy="518520"/>
          </a:xfrm>
          <a:prstGeom prst="rect">
            <a:avLst/>
          </a:prstGeom>
        </p:spPr>
        <p:txBody>
          <a:bodyPr lIns="0" tIns="0" rIns="0" bIns="0" rtlCol="0" anchor="t">
            <a:spAutoFit/>
          </a:bodyPr>
          <a:lstStyle/>
          <a:p>
            <a:pPr algn="ctr">
              <a:lnSpc>
                <a:spcPts val="3914"/>
              </a:lnSpc>
              <a:spcBef>
                <a:spcPct val="0"/>
              </a:spcBef>
            </a:pPr>
            <a:r>
              <a:rPr lang="en-US" sz="3914">
                <a:solidFill>
                  <a:srgbClr val="FFFFFF"/>
                </a:solidFill>
                <a:latin typeface="Cinzel"/>
                <a:ea typeface="Cinzel"/>
                <a:cs typeface="Cinzel"/>
                <a:sym typeface="Cinzel"/>
              </a:rPr>
              <a:t>SOcial Post - Mother’s Day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99793"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2"/>
            <a:stretch>
              <a:fillRect/>
            </a:stretch>
          </a:blipFill>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2"/>
            <a:stretch>
              <a:fillRect/>
            </a:stretch>
          </a:blipFill>
        </p:spPr>
      </p:sp>
      <p:sp>
        <p:nvSpPr>
          <p:cNvPr id="3" name="Freeform 3"/>
          <p:cNvSpPr/>
          <p:nvPr/>
        </p:nvSpPr>
        <p:spPr>
          <a:xfrm>
            <a:off x="8779489"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3"/>
            <a:stretch>
              <a:fillRect/>
            </a:stretch>
          </a:blipFill>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Freeform 4"/>
          <p:cNvSpPr/>
          <p:nvPr/>
        </p:nvSpPr>
        <p:spPr>
          <a:xfrm>
            <a:off x="1668715" y="4332356"/>
            <a:ext cx="8115300" cy="1641339"/>
          </a:xfrm>
          <a:custGeom>
            <a:avLst/>
            <a:gdLst/>
            <a:ahLst/>
            <a:cxnLst/>
            <a:rect l="l" t="t" r="r" b="b"/>
            <a:pathLst>
              <a:path w="8115300" h="1641339">
                <a:moveTo>
                  <a:pt x="0" y="0"/>
                </a:moveTo>
                <a:lnTo>
                  <a:pt x="8115300" y="0"/>
                </a:lnTo>
                <a:lnTo>
                  <a:pt x="8115300" y="1641338"/>
                </a:lnTo>
                <a:lnTo>
                  <a:pt x="0" y="1641338"/>
                </a:lnTo>
                <a:lnTo>
                  <a:pt x="0" y="0"/>
                </a:lnTo>
                <a:close/>
              </a:path>
            </a:pathLst>
          </a:custGeom>
          <a:blipFill>
            <a:blip r:embed="rId4"/>
            <a:stretch>
              <a:fillRect r="-1126"/>
            </a:stretch>
          </a:blipFill>
        </p:spPr>
      </p:sp>
      <p:sp>
        <p:nvSpPr>
          <p:cNvPr id="5" name="TextBox 5"/>
          <p:cNvSpPr txBox="1"/>
          <p:nvPr/>
        </p:nvSpPr>
        <p:spPr>
          <a:xfrm>
            <a:off x="1668715" y="6599050"/>
            <a:ext cx="11377817" cy="891263"/>
          </a:xfrm>
          <a:prstGeom prst="rect">
            <a:avLst/>
          </a:prstGeom>
        </p:spPr>
        <p:txBody>
          <a:bodyPr lIns="0" tIns="0" rIns="0" bIns="0" rtlCol="0" anchor="t">
            <a:spAutoFit/>
          </a:bodyPr>
          <a:lstStyle/>
          <a:p>
            <a:pPr algn="l">
              <a:lnSpc>
                <a:spcPts val="6214"/>
              </a:lnSpc>
            </a:pPr>
            <a:r>
              <a:rPr lang="en-US" sz="6214">
                <a:solidFill>
                  <a:srgbClr val="FFFFFF"/>
                </a:solidFill>
                <a:latin typeface="Horizon"/>
                <a:ea typeface="Horizon"/>
                <a:cs typeface="Horizon"/>
                <a:sym typeface="Horizon"/>
              </a:rPr>
              <a:t>Social Roadmap</a:t>
            </a:r>
          </a:p>
        </p:txBody>
      </p:sp>
      <p:sp>
        <p:nvSpPr>
          <p:cNvPr id="6" name="Freeform 6"/>
          <p:cNvSpPr/>
          <p:nvPr/>
        </p:nvSpPr>
        <p:spPr>
          <a:xfrm>
            <a:off x="11037208" y="4177427"/>
            <a:ext cx="4952215" cy="1467094"/>
          </a:xfrm>
          <a:custGeom>
            <a:avLst/>
            <a:gdLst/>
            <a:ahLst/>
            <a:cxnLst/>
            <a:rect l="l" t="t" r="r" b="b"/>
            <a:pathLst>
              <a:path w="4952215" h="1467094">
                <a:moveTo>
                  <a:pt x="0" y="0"/>
                </a:moveTo>
                <a:lnTo>
                  <a:pt x="4952215" y="0"/>
                </a:lnTo>
                <a:lnTo>
                  <a:pt x="4952215" y="1467094"/>
                </a:lnTo>
                <a:lnTo>
                  <a:pt x="0" y="1467094"/>
                </a:lnTo>
                <a:lnTo>
                  <a:pt x="0" y="0"/>
                </a:lnTo>
                <a:close/>
              </a:path>
            </a:pathLst>
          </a:custGeom>
          <a:blipFill>
            <a:blip r:embed="rId5"/>
            <a:stretch>
              <a:fillRect/>
            </a:stretch>
          </a:blip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sp>
        <p:nvSpPr>
          <p:cNvPr id="2" name="TextBox 2"/>
          <p:cNvSpPr txBox="1"/>
          <p:nvPr/>
        </p:nvSpPr>
        <p:spPr>
          <a:xfrm>
            <a:off x="5311229" y="3969179"/>
            <a:ext cx="7665541" cy="727075"/>
          </a:xfrm>
          <a:prstGeom prst="rect">
            <a:avLst/>
          </a:prstGeom>
        </p:spPr>
        <p:txBody>
          <a:bodyPr lIns="0" tIns="0" rIns="0" bIns="0" rtlCol="0" anchor="t">
            <a:spAutoFit/>
          </a:bodyPr>
          <a:lstStyle/>
          <a:p>
            <a:pPr algn="ctr">
              <a:lnSpc>
                <a:spcPts val="5000"/>
              </a:lnSpc>
              <a:spcBef>
                <a:spcPct val="0"/>
              </a:spcBef>
            </a:pPr>
            <a:r>
              <a:rPr lang="en-US" sz="5000">
                <a:solidFill>
                  <a:srgbClr val="FFFFFF"/>
                </a:solidFill>
                <a:latin typeface="Horizon"/>
                <a:ea typeface="Horizon"/>
                <a:cs typeface="Horizon"/>
                <a:sym typeface="Horizon"/>
              </a:rPr>
              <a:t>role of social</a:t>
            </a:r>
          </a:p>
        </p:txBody>
      </p:sp>
      <p:sp>
        <p:nvSpPr>
          <p:cNvPr id="3" name="TextBox 3"/>
          <p:cNvSpPr txBox="1"/>
          <p:nvPr/>
        </p:nvSpPr>
        <p:spPr>
          <a:xfrm>
            <a:off x="6161559" y="4812871"/>
            <a:ext cx="5994053" cy="1914525"/>
          </a:xfrm>
          <a:prstGeom prst="rect">
            <a:avLst/>
          </a:prstGeom>
        </p:spPr>
        <p:txBody>
          <a:bodyPr lIns="0" tIns="0" rIns="0" bIns="0" rtlCol="0" anchor="t">
            <a:spAutoFit/>
          </a:bodyPr>
          <a:lstStyle/>
          <a:p>
            <a:pPr algn="just">
              <a:lnSpc>
                <a:spcPts val="3000"/>
              </a:lnSpc>
            </a:pPr>
            <a:r>
              <a:rPr lang="en-US" sz="2000">
                <a:solidFill>
                  <a:srgbClr val="FFFFFF"/>
                </a:solidFill>
                <a:latin typeface="Poppins"/>
                <a:ea typeface="Poppins"/>
                <a:cs typeface="Poppins"/>
                <a:sym typeface="Poppins"/>
              </a:rPr>
              <a:t>Drive: </a:t>
            </a:r>
          </a:p>
          <a:p>
            <a:pPr marL="431801" lvl="1" indent="-215900" algn="just">
              <a:lnSpc>
                <a:spcPts val="3000"/>
              </a:lnSpc>
              <a:buFont typeface="Arial"/>
              <a:buChar char="•"/>
            </a:pPr>
            <a:r>
              <a:rPr lang="en-US" sz="2000">
                <a:solidFill>
                  <a:srgbClr val="FFFFFF"/>
                </a:solidFill>
                <a:latin typeface="Poppins"/>
                <a:ea typeface="Poppins"/>
                <a:cs typeface="Poppins"/>
                <a:sym typeface="Poppins"/>
              </a:rPr>
              <a:t>Increased adoption and usage</a:t>
            </a:r>
          </a:p>
          <a:p>
            <a:pPr marL="431801" lvl="1" indent="-215900" algn="just">
              <a:lnSpc>
                <a:spcPts val="3000"/>
              </a:lnSpc>
              <a:buFont typeface="Arial"/>
              <a:buChar char="•"/>
            </a:pPr>
            <a:r>
              <a:rPr lang="en-US" sz="2000">
                <a:solidFill>
                  <a:srgbClr val="FFFFFF"/>
                </a:solidFill>
                <a:latin typeface="Poppins"/>
                <a:ea typeface="Poppins"/>
                <a:cs typeface="Poppins"/>
                <a:sym typeface="Poppins"/>
              </a:rPr>
              <a:t>Category discovery across Tata CLiQ Luxury</a:t>
            </a:r>
          </a:p>
          <a:p>
            <a:pPr marL="431801" lvl="1" indent="-215900" algn="just">
              <a:lnSpc>
                <a:spcPts val="3000"/>
              </a:lnSpc>
              <a:buFont typeface="Arial"/>
              <a:buChar char="•"/>
            </a:pPr>
            <a:r>
              <a:rPr lang="en-US" sz="2000">
                <a:solidFill>
                  <a:srgbClr val="FFFFFF"/>
                </a:solidFill>
                <a:latin typeface="Poppins"/>
                <a:ea typeface="Poppins"/>
                <a:cs typeface="Poppins"/>
                <a:sym typeface="Poppins"/>
              </a:rPr>
              <a:t>Activation of dormant Platinum users</a:t>
            </a:r>
          </a:p>
          <a:p>
            <a:pPr marL="431801" lvl="1" indent="-215900" algn="just">
              <a:lnSpc>
                <a:spcPts val="3000"/>
              </a:lnSpc>
              <a:buFont typeface="Arial"/>
              <a:buChar char="•"/>
            </a:pPr>
            <a:r>
              <a:rPr lang="en-US" sz="2000">
                <a:solidFill>
                  <a:srgbClr val="FFFFFF"/>
                </a:solidFill>
                <a:latin typeface="Poppins"/>
                <a:ea typeface="Poppins"/>
                <a:cs typeface="Poppins"/>
                <a:sym typeface="Poppins"/>
              </a:rPr>
              <a:t>Build top-of-mind recall for luxury purchase</a:t>
            </a:r>
          </a:p>
        </p:txBody>
      </p:sp>
      <p:sp>
        <p:nvSpPr>
          <p:cNvPr id="4" name="TextBox 4"/>
          <p:cNvSpPr txBox="1"/>
          <p:nvPr/>
        </p:nvSpPr>
        <p:spPr>
          <a:xfrm>
            <a:off x="4110744" y="7429500"/>
            <a:ext cx="10066511" cy="360355"/>
          </a:xfrm>
          <a:prstGeom prst="rect">
            <a:avLst/>
          </a:prstGeom>
        </p:spPr>
        <p:txBody>
          <a:bodyPr wrap="square" lIns="0" tIns="0" rIns="0" bIns="0" rtlCol="0" anchor="t">
            <a:spAutoFit/>
          </a:bodyPr>
          <a:lstStyle/>
          <a:p>
            <a:pPr algn="just">
              <a:lnSpc>
                <a:spcPts val="3000"/>
              </a:lnSpc>
            </a:pPr>
            <a:r>
              <a:rPr lang="en-US" sz="2000" b="1" dirty="0">
                <a:solidFill>
                  <a:srgbClr val="FFFFFF"/>
                </a:solidFill>
                <a:latin typeface="Poppins Bold"/>
                <a:ea typeface="Poppins Bold"/>
                <a:cs typeface="Poppins Bold"/>
                <a:sym typeface="Poppins Bold"/>
              </a:rPr>
              <a:t>The </a:t>
            </a:r>
            <a:r>
              <a:rPr lang="en-US" sz="2000" b="1" dirty="0" err="1">
                <a:solidFill>
                  <a:srgbClr val="FFFFFF"/>
                </a:solidFill>
                <a:latin typeface="Poppins Bold"/>
                <a:ea typeface="Poppins Bold"/>
                <a:cs typeface="Poppins Bold"/>
                <a:sym typeface="Poppins Bold"/>
              </a:rPr>
              <a:t>Behaviour</a:t>
            </a:r>
            <a:r>
              <a:rPr lang="en-US" sz="2000" b="1" dirty="0">
                <a:solidFill>
                  <a:srgbClr val="FFFFFF"/>
                </a:solidFill>
                <a:latin typeface="Poppins Bold"/>
                <a:ea typeface="Poppins Bold"/>
                <a:cs typeface="Poppins Bold"/>
                <a:sym typeface="Poppins Bold"/>
              </a:rPr>
              <a:t> We Need:  Before any luxury purchase - check Tata </a:t>
            </a:r>
            <a:r>
              <a:rPr lang="en-US" sz="2000" b="1" dirty="0" err="1">
                <a:solidFill>
                  <a:srgbClr val="FFFFFF"/>
                </a:solidFill>
                <a:latin typeface="Poppins Bold"/>
                <a:ea typeface="Poppins Bold"/>
                <a:cs typeface="Poppins Bold"/>
                <a:sym typeface="Poppins Bold"/>
              </a:rPr>
              <a:t>CLiQ</a:t>
            </a:r>
            <a:r>
              <a:rPr lang="en-US" sz="2000" b="1" dirty="0">
                <a:solidFill>
                  <a:srgbClr val="FFFFFF"/>
                </a:solidFill>
                <a:latin typeface="Poppins Bold"/>
                <a:ea typeface="Poppins Bold"/>
                <a:cs typeface="Poppins Bold"/>
                <a:sym typeface="Poppins Bold"/>
              </a:rPr>
              <a:t> + RX</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aphicFrame>
        <p:nvGraphicFramePr>
          <p:cNvPr id="2" name="Object 2"/>
          <p:cNvGraphicFramePr/>
          <p:nvPr/>
        </p:nvGraphicFramePr>
        <p:xfrm>
          <a:off x="5372100" y="6388100"/>
          <a:ext cx="7543800" cy="3143250"/>
        </p:xfrm>
        <a:graphic>
          <a:graphicData uri="http://schemas.openxmlformats.org/presentationml/2006/ole">
            <mc:AlternateContent xmlns:mc="http://schemas.openxmlformats.org/markup-compatibility/2006">
              <mc:Choice xmlns:v="urn:schemas-microsoft-com:vml" Requires="v">
                <p:oleObj name="Worksheet" r:id="rId2" imgW="9042400" imgH="4648200" progId="Excel.Sheet.12">
                  <p:embed/>
                </p:oleObj>
              </mc:Choice>
              <mc:Fallback>
                <p:oleObj name="Worksheet" r:id="rId2" imgW="9042400" imgH="4648200" progId="Excel.Sheet.12">
                  <p:embed/>
                  <p:pic>
                    <p:nvPicPr>
                      <p:cNvPr id="0" name=""/>
                      <p:cNvPicPr/>
                      <p:nvPr/>
                    </p:nvPicPr>
                    <p:blipFill>
                      <a:blip r:embed="rId3"/>
                      <a:stretch>
                        <a:fillRect/>
                      </a:stretch>
                    </p:blipFill>
                    <p:spPr>
                      <a:xfrm>
                        <a:off x="5372100" y="6388100"/>
                        <a:ext cx="7543800" cy="3143250"/>
                      </a:xfrm>
                      <a:prstGeom prst="rect">
                        <a:avLst/>
                      </a:prstGeom>
                    </p:spPr>
                  </p:pic>
                </p:oleObj>
              </mc:Fallback>
            </mc:AlternateContent>
          </a:graphicData>
        </a:graphic>
      </p:graphicFrame>
      <p:sp>
        <p:nvSpPr>
          <p:cNvPr id="3" name="TextBox 3"/>
          <p:cNvSpPr txBox="1"/>
          <p:nvPr/>
        </p:nvSpPr>
        <p:spPr>
          <a:xfrm>
            <a:off x="1028700" y="3549572"/>
            <a:ext cx="6278910" cy="349250"/>
          </a:xfrm>
          <a:prstGeom prst="rect">
            <a:avLst/>
          </a:prstGeom>
        </p:spPr>
        <p:txBody>
          <a:bodyPr lIns="0" tIns="0" rIns="0" bIns="0" rtlCol="0" anchor="t">
            <a:spAutoFit/>
          </a:bodyPr>
          <a:lstStyle/>
          <a:p>
            <a:pPr algn="l">
              <a:lnSpc>
                <a:spcPts val="2499"/>
              </a:lnSpc>
              <a:spcBef>
                <a:spcPct val="0"/>
              </a:spcBef>
            </a:pPr>
            <a:r>
              <a:rPr lang="en-US" sz="2499" b="1">
                <a:solidFill>
                  <a:srgbClr val="FFFFFF"/>
                </a:solidFill>
                <a:latin typeface="Poppins Bold"/>
                <a:ea typeface="Poppins Bold"/>
                <a:cs typeface="Poppins Bold"/>
                <a:sym typeface="Poppins Bold"/>
              </a:rPr>
              <a:t>1500+ luxury brands across categories</a:t>
            </a:r>
          </a:p>
        </p:txBody>
      </p:sp>
      <p:sp>
        <p:nvSpPr>
          <p:cNvPr id="4" name="TextBox 4"/>
          <p:cNvSpPr txBox="1"/>
          <p:nvPr/>
        </p:nvSpPr>
        <p:spPr>
          <a:xfrm>
            <a:off x="1028700" y="4323020"/>
            <a:ext cx="6495008" cy="1279525"/>
          </a:xfrm>
          <a:prstGeom prst="rect">
            <a:avLst/>
          </a:prstGeom>
        </p:spPr>
        <p:txBody>
          <a:bodyPr lIns="0" tIns="0" rIns="0" bIns="0" rtlCol="0" anchor="t">
            <a:spAutoFit/>
          </a:bodyPr>
          <a:lstStyle/>
          <a:p>
            <a:pPr algn="l">
              <a:lnSpc>
                <a:spcPts val="2000"/>
              </a:lnSpc>
              <a:spcBef>
                <a:spcPct val="0"/>
              </a:spcBef>
            </a:pPr>
            <a:r>
              <a:rPr lang="en-US" sz="2000">
                <a:solidFill>
                  <a:srgbClr val="FFFFFF"/>
                </a:solidFill>
                <a:latin typeface="Poppins"/>
                <a:ea typeface="Poppins"/>
                <a:cs typeface="Poppins"/>
                <a:sym typeface="Poppins"/>
              </a:rPr>
              <a:t>Mix of:</a:t>
            </a:r>
          </a:p>
          <a:p>
            <a:pPr algn="l">
              <a:lnSpc>
                <a:spcPts val="2000"/>
              </a:lnSpc>
              <a:spcBef>
                <a:spcPct val="0"/>
              </a:spcBef>
            </a:pPr>
            <a:r>
              <a:rPr lang="en-US" sz="2000">
                <a:solidFill>
                  <a:srgbClr val="FFFFFF"/>
                </a:solidFill>
                <a:latin typeface="Poppins"/>
                <a:ea typeface="Poppins"/>
                <a:cs typeface="Poppins"/>
                <a:sym typeface="Poppins"/>
              </a:rPr>
              <a:t>Global: Armani, Michael Kors, Coach, Versace</a:t>
            </a:r>
          </a:p>
          <a:p>
            <a:pPr algn="l">
              <a:lnSpc>
                <a:spcPts val="2000"/>
              </a:lnSpc>
              <a:spcBef>
                <a:spcPct val="0"/>
              </a:spcBef>
            </a:pPr>
            <a:r>
              <a:rPr lang="en-US" sz="2000">
                <a:solidFill>
                  <a:srgbClr val="FFFFFF"/>
                </a:solidFill>
                <a:latin typeface="Poppins"/>
                <a:ea typeface="Poppins"/>
                <a:cs typeface="Poppins"/>
                <a:sym typeface="Poppins"/>
              </a:rPr>
              <a:t>Indian luxury: Anita Dongre, Ritu Kumar, Sabyasachi</a:t>
            </a:r>
          </a:p>
          <a:p>
            <a:pPr algn="l">
              <a:lnSpc>
                <a:spcPts val="2000"/>
              </a:lnSpc>
              <a:spcBef>
                <a:spcPct val="0"/>
              </a:spcBef>
            </a:pPr>
            <a:r>
              <a:rPr lang="en-US" sz="2000">
                <a:solidFill>
                  <a:srgbClr val="FFFFFF"/>
                </a:solidFill>
                <a:latin typeface="Poppins"/>
                <a:ea typeface="Poppins"/>
                <a:cs typeface="Poppins"/>
                <a:sym typeface="Poppins"/>
              </a:rPr>
              <a:t>Beauty: MAC, Estée Lauder, YSL</a:t>
            </a:r>
          </a:p>
          <a:p>
            <a:pPr algn="l">
              <a:lnSpc>
                <a:spcPts val="2000"/>
              </a:lnSpc>
              <a:spcBef>
                <a:spcPct val="0"/>
              </a:spcBef>
            </a:pPr>
            <a:r>
              <a:rPr lang="en-US" sz="2000">
                <a:solidFill>
                  <a:srgbClr val="FFFFFF"/>
                </a:solidFill>
                <a:latin typeface="Poppins"/>
                <a:ea typeface="Poppins"/>
                <a:cs typeface="Poppins"/>
                <a:sym typeface="Poppins"/>
              </a:rPr>
              <a:t>Watches/Jewellery: Tissot, Rado, Baume &amp; Mercier</a:t>
            </a:r>
          </a:p>
        </p:txBody>
      </p:sp>
      <p:sp>
        <p:nvSpPr>
          <p:cNvPr id="5" name="Freeform 5"/>
          <p:cNvSpPr/>
          <p:nvPr/>
        </p:nvSpPr>
        <p:spPr>
          <a:xfrm>
            <a:off x="1028700" y="1272854"/>
            <a:ext cx="4952215" cy="1467094"/>
          </a:xfrm>
          <a:custGeom>
            <a:avLst/>
            <a:gdLst/>
            <a:ahLst/>
            <a:cxnLst/>
            <a:rect l="l" t="t" r="r" b="b"/>
            <a:pathLst>
              <a:path w="4952215" h="1467094">
                <a:moveTo>
                  <a:pt x="0" y="0"/>
                </a:moveTo>
                <a:lnTo>
                  <a:pt x="4952215" y="0"/>
                </a:lnTo>
                <a:lnTo>
                  <a:pt x="4952215" y="1467093"/>
                </a:lnTo>
                <a:lnTo>
                  <a:pt x="0" y="1467093"/>
                </a:lnTo>
                <a:lnTo>
                  <a:pt x="0" y="0"/>
                </a:lnTo>
                <a:close/>
              </a:path>
            </a:pathLst>
          </a:custGeom>
          <a:blipFill>
            <a:blip r:embed="rId4"/>
            <a:stretch>
              <a:fillRect/>
            </a:stretch>
          </a:blipFill>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aphicFrame>
        <p:nvGraphicFramePr>
          <p:cNvPr id="2" name="Object 2"/>
          <p:cNvGraphicFramePr/>
          <p:nvPr/>
        </p:nvGraphicFramePr>
        <p:xfrm>
          <a:off x="7891272" y="1028700"/>
          <a:ext cx="3771900" cy="8801100"/>
        </p:xfrm>
        <a:graphic>
          <a:graphicData uri="http://schemas.openxmlformats.org/presentationml/2006/ole">
            <mc:AlternateContent xmlns:mc="http://schemas.openxmlformats.org/markup-compatibility/2006">
              <mc:Choice xmlns:v="urn:schemas-microsoft-com:vml" Requires="v">
                <p:oleObj name="Worksheet" r:id="rId2" imgW="5524500" imgH="10553700" progId="Excel.Sheet.12">
                  <p:embed/>
                </p:oleObj>
              </mc:Choice>
              <mc:Fallback>
                <p:oleObj name="Worksheet" r:id="rId2" imgW="5524500" imgH="10553700" progId="Excel.Sheet.12">
                  <p:embed/>
                  <p:pic>
                    <p:nvPicPr>
                      <p:cNvPr id="0" name=""/>
                      <p:cNvPicPr/>
                      <p:nvPr/>
                    </p:nvPicPr>
                    <p:blipFill>
                      <a:blip r:embed="rId3"/>
                      <a:stretch>
                        <a:fillRect/>
                      </a:stretch>
                    </p:blipFill>
                    <p:spPr>
                      <a:xfrm>
                        <a:off x="7891272" y="1028700"/>
                        <a:ext cx="3771900" cy="8801100"/>
                      </a:xfrm>
                      <a:prstGeom prst="rect">
                        <a:avLst/>
                      </a:prstGeom>
                    </p:spPr>
                  </p:pic>
                </p:oleObj>
              </mc:Fallback>
            </mc:AlternateContent>
          </a:graphicData>
        </a:graphic>
      </p:graphicFrame>
      <p:sp>
        <p:nvSpPr>
          <p:cNvPr id="3" name="TextBox 3"/>
          <p:cNvSpPr txBox="1"/>
          <p:nvPr/>
        </p:nvSpPr>
        <p:spPr>
          <a:xfrm>
            <a:off x="1028700" y="4479925"/>
            <a:ext cx="5793117" cy="1355725"/>
          </a:xfrm>
          <a:prstGeom prst="rect">
            <a:avLst/>
          </a:prstGeom>
        </p:spPr>
        <p:txBody>
          <a:bodyPr lIns="0" tIns="0" rIns="0" bIns="0" rtlCol="0" anchor="t">
            <a:spAutoFit/>
          </a:bodyPr>
          <a:lstStyle/>
          <a:p>
            <a:pPr algn="l">
              <a:lnSpc>
                <a:spcPts val="5000"/>
              </a:lnSpc>
              <a:spcBef>
                <a:spcPct val="0"/>
              </a:spcBef>
            </a:pPr>
            <a:r>
              <a:rPr lang="en-US" sz="5000" b="1">
                <a:solidFill>
                  <a:srgbClr val="FFFFFF"/>
                </a:solidFill>
                <a:latin typeface="Horizon"/>
                <a:ea typeface="Horizon"/>
                <a:cs typeface="Horizon"/>
                <a:sym typeface="Horizon"/>
              </a:rPr>
              <a:t>Sale Calendar</a:t>
            </a:r>
          </a:p>
        </p:txBody>
      </p:sp>
      <p:sp>
        <p:nvSpPr>
          <p:cNvPr id="4" name="TextBox 4"/>
          <p:cNvSpPr txBox="1"/>
          <p:nvPr/>
        </p:nvSpPr>
        <p:spPr>
          <a:xfrm>
            <a:off x="3925258" y="5845175"/>
            <a:ext cx="2525316" cy="219075"/>
          </a:xfrm>
          <a:prstGeom prst="rect">
            <a:avLst/>
          </a:prstGeom>
        </p:spPr>
        <p:txBody>
          <a:bodyPr lIns="0" tIns="0" rIns="0" bIns="0" rtlCol="0" anchor="t">
            <a:spAutoFit/>
          </a:bodyPr>
          <a:lstStyle/>
          <a:p>
            <a:pPr algn="r">
              <a:lnSpc>
                <a:spcPts val="1500"/>
              </a:lnSpc>
              <a:spcBef>
                <a:spcPct val="0"/>
              </a:spcBef>
            </a:pPr>
            <a:r>
              <a:rPr lang="en-US" sz="1500">
                <a:solidFill>
                  <a:srgbClr val="FFFFFF"/>
                </a:solidFill>
                <a:latin typeface="Poppins"/>
                <a:ea typeface="Poppins"/>
                <a:cs typeface="Poppins"/>
                <a:sym typeface="Poppins"/>
              </a:rPr>
              <a:t>Based on various sources*</a:t>
            </a:r>
          </a:p>
        </p:txBody>
      </p:sp>
      <p:sp>
        <p:nvSpPr>
          <p:cNvPr id="5" name="Freeform 5"/>
          <p:cNvSpPr/>
          <p:nvPr/>
        </p:nvSpPr>
        <p:spPr>
          <a:xfrm>
            <a:off x="1028700" y="2650961"/>
            <a:ext cx="4952215" cy="1467094"/>
          </a:xfrm>
          <a:custGeom>
            <a:avLst/>
            <a:gdLst/>
            <a:ahLst/>
            <a:cxnLst/>
            <a:rect l="l" t="t" r="r" b="b"/>
            <a:pathLst>
              <a:path w="4952215" h="1467094">
                <a:moveTo>
                  <a:pt x="0" y="0"/>
                </a:moveTo>
                <a:lnTo>
                  <a:pt x="4952215" y="0"/>
                </a:lnTo>
                <a:lnTo>
                  <a:pt x="4952215" y="1467094"/>
                </a:lnTo>
                <a:lnTo>
                  <a:pt x="0" y="1467094"/>
                </a:lnTo>
                <a:lnTo>
                  <a:pt x="0" y="0"/>
                </a:lnTo>
                <a:close/>
              </a:path>
            </a:pathLst>
          </a:custGeom>
          <a:blipFill>
            <a:blip r:embed="rId4"/>
            <a:stretch>
              <a:fillRect/>
            </a:stretch>
          </a:blipFill>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12552858" y="5952996"/>
            <a:ext cx="5396174" cy="3305304"/>
            <a:chOff x="0" y="0"/>
            <a:chExt cx="1421215" cy="870533"/>
          </a:xfrm>
        </p:grpSpPr>
        <p:sp>
          <p:nvSpPr>
            <p:cNvPr id="3" name="Freeform 3"/>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solidFill>
              <a:srgbClr val="D9D9D9"/>
            </a:solidFill>
          </p:spPr>
        </p:sp>
        <p:sp>
          <p:nvSpPr>
            <p:cNvPr id="4" name="TextBox 4"/>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Watches — Jan, Oct, Nov</a:t>
              </a:r>
            </a:p>
            <a:p>
              <a:pPr algn="ctr">
                <a:lnSpc>
                  <a:spcPts val="3000"/>
                </a:lnSpc>
              </a:pPr>
              <a:r>
                <a:rPr lang="en-US" sz="2000">
                  <a:solidFill>
                    <a:srgbClr val="000000"/>
                  </a:solidFill>
                  <a:latin typeface="Poppins"/>
                  <a:ea typeface="Poppins"/>
                  <a:cs typeface="Poppins"/>
                  <a:sym typeface="Poppins"/>
                </a:rPr>
                <a:t>Highest-value category on platform. </a:t>
              </a:r>
            </a:p>
            <a:p>
              <a:pPr algn="ctr">
                <a:lnSpc>
                  <a:spcPts val="3000"/>
                </a:lnSpc>
              </a:pPr>
              <a:r>
                <a:rPr lang="en-US" sz="2000" u="sng">
                  <a:solidFill>
                    <a:srgbClr val="000000"/>
                  </a:solidFill>
                  <a:latin typeface="Poppins"/>
                  <a:ea typeface="Poppins"/>
                  <a:cs typeface="Poppins"/>
                  <a:sym typeface="Poppins"/>
                  <a:hlinkClick r:id="rId2" tooltip="https://luxury.tatacliq.com/thewatchsociety?srsltid=AfmBOooM-CpsYaKQzAkRGCpLnUASsdGP-ILdknoa1m8KIWMQSNI3OSle"/>
                </a:rPr>
                <a:t>The Watch Society x RX</a:t>
              </a:r>
            </a:p>
            <a:p>
              <a:pPr algn="ctr">
                <a:lnSpc>
                  <a:spcPts val="3000"/>
                </a:lnSpc>
              </a:pPr>
              <a:r>
                <a:rPr lang="en-US" sz="2000">
                  <a:solidFill>
                    <a:srgbClr val="000000"/>
                  </a:solidFill>
                  <a:latin typeface="Poppins"/>
                  <a:ea typeface="Poppins"/>
                  <a:cs typeface="Poppins"/>
                  <a:sym typeface="Poppins"/>
                </a:rPr>
                <a:t>Cardmembers index high on Swiss luxury. 10X on 1L+ watch purchases = massive rewards accumulation.</a:t>
              </a:r>
            </a:p>
          </p:txBody>
        </p:sp>
      </p:grpSp>
      <p:grpSp>
        <p:nvGrpSpPr>
          <p:cNvPr id="5" name="Group 5"/>
          <p:cNvGrpSpPr/>
          <p:nvPr/>
        </p:nvGrpSpPr>
        <p:grpSpPr>
          <a:xfrm>
            <a:off x="542787" y="5952996"/>
            <a:ext cx="5396174" cy="3305304"/>
            <a:chOff x="0" y="0"/>
            <a:chExt cx="1421215" cy="870533"/>
          </a:xfrm>
        </p:grpSpPr>
        <p:sp>
          <p:nvSpPr>
            <p:cNvPr id="6" name="Freeform 6"/>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solidFill>
              <a:srgbClr val="D9D9D9"/>
            </a:solidFill>
          </p:spPr>
        </p:sp>
        <p:sp>
          <p:nvSpPr>
            <p:cNvPr id="7" name="TextBox 7"/>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Indian Luxury / Festive Wear — </a:t>
              </a:r>
            </a:p>
            <a:p>
              <a:pPr algn="ctr">
                <a:lnSpc>
                  <a:spcPts val="3000"/>
                </a:lnSpc>
              </a:pPr>
              <a:r>
                <a:rPr lang="en-US" sz="2000" b="1">
                  <a:solidFill>
                    <a:srgbClr val="000000"/>
                  </a:solidFill>
                  <a:latin typeface="Poppins Bold"/>
                  <a:ea typeface="Poppins Bold"/>
                  <a:cs typeface="Poppins Bold"/>
                  <a:sym typeface="Poppins Bold"/>
                </a:rPr>
                <a:t>Aug, Sep, Oct</a:t>
              </a:r>
            </a:p>
            <a:p>
              <a:pPr algn="ctr">
                <a:lnSpc>
                  <a:spcPts val="3000"/>
                </a:lnSpc>
              </a:pPr>
              <a:r>
                <a:rPr lang="en-US" sz="2000">
                  <a:solidFill>
                    <a:srgbClr val="000000"/>
                  </a:solidFill>
                  <a:latin typeface="Poppins"/>
                  <a:ea typeface="Poppins"/>
                  <a:cs typeface="Poppins"/>
                  <a:sym typeface="Poppins"/>
                </a:rPr>
                <a:t>Sabyasachi, Shantnu &amp; Nikhil — peak wedding season demand (Oct–Dec). Cardmembers are prime bridal/festive wear buyers. </a:t>
              </a:r>
            </a:p>
            <a:p>
              <a:pPr algn="ctr">
                <a:lnSpc>
                  <a:spcPts val="3000"/>
                </a:lnSpc>
              </a:pPr>
              <a:r>
                <a:rPr lang="en-US" sz="2000">
                  <a:solidFill>
                    <a:srgbClr val="000000"/>
                  </a:solidFill>
                  <a:latin typeface="Poppins"/>
                  <a:ea typeface="Poppins"/>
                  <a:cs typeface="Poppins"/>
                  <a:sym typeface="Poppins"/>
                </a:rPr>
                <a:t>Huge ticket size = high points earning.</a:t>
              </a:r>
            </a:p>
          </p:txBody>
        </p:sp>
      </p:grpSp>
      <p:grpSp>
        <p:nvGrpSpPr>
          <p:cNvPr id="8" name="Group 8"/>
          <p:cNvGrpSpPr/>
          <p:nvPr/>
        </p:nvGrpSpPr>
        <p:grpSpPr>
          <a:xfrm>
            <a:off x="6547084" y="1838196"/>
            <a:ext cx="5396174" cy="3305304"/>
            <a:chOff x="0" y="0"/>
            <a:chExt cx="1421215" cy="870533"/>
          </a:xfrm>
        </p:grpSpPr>
        <p:sp>
          <p:nvSpPr>
            <p:cNvPr id="9" name="Freeform 9"/>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solidFill>
              <a:srgbClr val="D9D9D9"/>
            </a:solidFill>
          </p:spPr>
        </p:sp>
        <p:sp>
          <p:nvSpPr>
            <p:cNvPr id="10" name="TextBox 10"/>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Gifting — Feb, Oct, Nov, Dec</a:t>
              </a:r>
            </a:p>
            <a:p>
              <a:pPr algn="ctr">
                <a:lnSpc>
                  <a:spcPts val="3000"/>
                </a:lnSpc>
              </a:pPr>
              <a:r>
                <a:rPr lang="en-US" sz="2000">
                  <a:solidFill>
                    <a:srgbClr val="000000"/>
                  </a:solidFill>
                  <a:latin typeface="Poppins"/>
                  <a:ea typeface="Poppins"/>
                  <a:cs typeface="Poppins"/>
                  <a:sym typeface="Poppins"/>
                </a:rPr>
                <a:t>Bags, jewellery, fragrances — natural gifting categories. </a:t>
              </a:r>
            </a:p>
            <a:p>
              <a:pPr algn="ctr">
                <a:lnSpc>
                  <a:spcPts val="3000"/>
                </a:lnSpc>
              </a:pPr>
              <a:r>
                <a:rPr lang="en-US" sz="2000">
                  <a:solidFill>
                    <a:srgbClr val="000000"/>
                  </a:solidFill>
                  <a:latin typeface="Poppins"/>
                  <a:ea typeface="Poppins"/>
                  <a:cs typeface="Poppins"/>
                  <a:sym typeface="Poppins"/>
                </a:rPr>
                <a:t>RX angle: "Gift luxury also has its rewards." Highlight Swarovski, De Beers, Coach, Michael Kors.</a:t>
              </a:r>
            </a:p>
          </p:txBody>
        </p:sp>
      </p:grpSp>
      <p:grpSp>
        <p:nvGrpSpPr>
          <p:cNvPr id="11" name="Group 11"/>
          <p:cNvGrpSpPr/>
          <p:nvPr/>
        </p:nvGrpSpPr>
        <p:grpSpPr>
          <a:xfrm>
            <a:off x="6547084" y="5952996"/>
            <a:ext cx="5396174" cy="3305304"/>
            <a:chOff x="0" y="0"/>
            <a:chExt cx="1421215" cy="870533"/>
          </a:xfrm>
        </p:grpSpPr>
        <p:sp>
          <p:nvSpPr>
            <p:cNvPr id="12" name="Freeform 12"/>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solidFill>
              <a:srgbClr val="D9D9D9"/>
            </a:solidFill>
          </p:spPr>
        </p:sp>
        <p:sp>
          <p:nvSpPr>
            <p:cNvPr id="13" name="TextBox 13"/>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Eyewear — Apr–May, Oct</a:t>
              </a:r>
            </a:p>
            <a:p>
              <a:pPr algn="ctr">
                <a:lnSpc>
                  <a:spcPts val="3000"/>
                </a:lnSpc>
              </a:pPr>
              <a:r>
                <a:rPr lang="en-US" sz="2000">
                  <a:solidFill>
                    <a:srgbClr val="000000"/>
                  </a:solidFill>
                  <a:latin typeface="Poppins"/>
                  <a:ea typeface="Poppins"/>
                  <a:cs typeface="Poppins"/>
                  <a:sym typeface="Poppins"/>
                </a:rPr>
                <a:t>Tom Ford, Barton Perreira, Chopard — aspirational but accessible price point. Good RX discoverability category.</a:t>
              </a:r>
            </a:p>
          </p:txBody>
        </p:sp>
      </p:grpSp>
      <p:grpSp>
        <p:nvGrpSpPr>
          <p:cNvPr id="14" name="Group 14"/>
          <p:cNvGrpSpPr/>
          <p:nvPr/>
        </p:nvGrpSpPr>
        <p:grpSpPr>
          <a:xfrm>
            <a:off x="12551381" y="1838196"/>
            <a:ext cx="5396174" cy="3305304"/>
            <a:chOff x="0" y="0"/>
            <a:chExt cx="1421215" cy="870533"/>
          </a:xfrm>
        </p:grpSpPr>
        <p:sp>
          <p:nvSpPr>
            <p:cNvPr id="15" name="Freeform 15"/>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solidFill>
              <a:srgbClr val="D9D9D9"/>
            </a:solidFill>
          </p:spPr>
        </p:sp>
        <p:sp>
          <p:nvSpPr>
            <p:cNvPr id="16" name="TextBox 16"/>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Beauty — Mar, Jul, Oct, Nov</a:t>
              </a:r>
            </a:p>
            <a:p>
              <a:pPr algn="ctr">
                <a:lnSpc>
                  <a:spcPts val="3000"/>
                </a:lnSpc>
              </a:pPr>
              <a:r>
                <a:rPr lang="en-US" sz="2000">
                  <a:solidFill>
                    <a:srgbClr val="000000"/>
                  </a:solidFill>
                  <a:latin typeface="Poppins"/>
                  <a:ea typeface="Poppins"/>
                  <a:cs typeface="Poppins"/>
                  <a:sym typeface="Poppins"/>
                </a:rPr>
                <a:t>Estée Lauder, MAC, Clinique, YSL — high-frequency purchases. </a:t>
              </a:r>
            </a:p>
            <a:p>
              <a:pPr algn="ctr">
                <a:lnSpc>
                  <a:spcPts val="3000"/>
                </a:lnSpc>
              </a:pPr>
              <a:r>
                <a:rPr lang="en-US" sz="2000">
                  <a:solidFill>
                    <a:srgbClr val="000000"/>
                  </a:solidFill>
                  <a:latin typeface="Poppins"/>
                  <a:ea typeface="Poppins"/>
                  <a:cs typeface="Poppins"/>
                  <a:sym typeface="Poppins"/>
                </a:rPr>
                <a:t>RX drives repeat buying. </a:t>
              </a:r>
            </a:p>
            <a:p>
              <a:pPr algn="ctr">
                <a:lnSpc>
                  <a:spcPts val="3000"/>
                </a:lnSpc>
              </a:pPr>
              <a:r>
                <a:rPr lang="en-US" sz="2000">
                  <a:solidFill>
                    <a:srgbClr val="000000"/>
                  </a:solidFill>
                  <a:latin typeface="Poppins"/>
                  <a:ea typeface="Poppins"/>
                  <a:cs typeface="Poppins"/>
                  <a:sym typeface="Poppins"/>
                </a:rPr>
                <a:t>Feature with </a:t>
              </a:r>
              <a:r>
                <a:rPr lang="en-US" sz="2000" u="sng">
                  <a:solidFill>
                    <a:srgbClr val="000000"/>
                  </a:solidFill>
                  <a:latin typeface="Poppins"/>
                  <a:ea typeface="Poppins"/>
                  <a:cs typeface="Poppins"/>
                  <a:sym typeface="Poppins"/>
                  <a:hlinkClick r:id="rId3" tooltip="https://www.instagram.com/tatacliqpalette/"/>
                </a:rPr>
                <a:t>Tata CLiQ Palette</a:t>
              </a:r>
              <a:r>
                <a:rPr lang="en-US" sz="2000">
                  <a:solidFill>
                    <a:srgbClr val="000000"/>
                  </a:solidFill>
                  <a:latin typeface="Poppins"/>
                  <a:ea typeface="Poppins"/>
                  <a:cs typeface="Poppins"/>
                  <a:sym typeface="Poppins"/>
                </a:rPr>
                <a:t> cross-sell.</a:t>
              </a:r>
            </a:p>
          </p:txBody>
        </p:sp>
      </p:grpSp>
      <p:grpSp>
        <p:nvGrpSpPr>
          <p:cNvPr id="17" name="Group 17"/>
          <p:cNvGrpSpPr/>
          <p:nvPr/>
        </p:nvGrpSpPr>
        <p:grpSpPr>
          <a:xfrm>
            <a:off x="541310" y="1838196"/>
            <a:ext cx="5396174" cy="3305304"/>
            <a:chOff x="0" y="0"/>
            <a:chExt cx="1421215" cy="870533"/>
          </a:xfrm>
        </p:grpSpPr>
        <p:sp>
          <p:nvSpPr>
            <p:cNvPr id="18" name="Freeform 18"/>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19" name="TextBox 19"/>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All Categories - May, June, July</a:t>
              </a:r>
            </a:p>
            <a:p>
              <a:pPr algn="ctr">
                <a:lnSpc>
                  <a:spcPts val="3000"/>
                </a:lnSpc>
              </a:pPr>
              <a:r>
                <a:rPr lang="en-US" sz="2000">
                  <a:solidFill>
                    <a:srgbClr val="000000"/>
                  </a:solidFill>
                  <a:latin typeface="Poppins"/>
                  <a:ea typeface="Poppins"/>
                  <a:cs typeface="Poppins"/>
                  <a:sym typeface="Poppins"/>
                </a:rPr>
                <a:t>Apparel, footwear, bags — bridge-to-luxury brands = Big Cliq Sale</a:t>
              </a:r>
            </a:p>
          </p:txBody>
        </p:sp>
      </p:grpSp>
      <p:sp>
        <p:nvSpPr>
          <p:cNvPr id="20" name="TextBox 20"/>
          <p:cNvSpPr txBox="1"/>
          <p:nvPr/>
        </p:nvSpPr>
        <p:spPr>
          <a:xfrm>
            <a:off x="1393738" y="922930"/>
            <a:ext cx="15500524" cy="673261"/>
          </a:xfrm>
          <a:prstGeom prst="rect">
            <a:avLst/>
          </a:prstGeom>
        </p:spPr>
        <p:txBody>
          <a:bodyPr wrap="square" lIns="0" tIns="0" rIns="0" bIns="0" rtlCol="0" anchor="t">
            <a:spAutoFit/>
          </a:bodyPr>
          <a:lstStyle/>
          <a:p>
            <a:pPr algn="ctr">
              <a:lnSpc>
                <a:spcPts val="5000"/>
              </a:lnSpc>
              <a:spcBef>
                <a:spcPct val="0"/>
              </a:spcBef>
            </a:pPr>
            <a:r>
              <a:rPr lang="en-US" sz="5000" dirty="0">
                <a:solidFill>
                  <a:srgbClr val="FFFFFF"/>
                </a:solidFill>
                <a:latin typeface="Horizon"/>
                <a:ea typeface="Horizon"/>
                <a:cs typeface="Horizon"/>
                <a:sym typeface="Horizon"/>
              </a:rPr>
              <a:t>Category Discovery with </a:t>
            </a:r>
            <a:r>
              <a:rPr lang="en-US" sz="5000" dirty="0" err="1">
                <a:solidFill>
                  <a:srgbClr val="FFFFFF"/>
                </a:solidFill>
                <a:latin typeface="Horizon"/>
                <a:ea typeface="Horizon"/>
                <a:cs typeface="Horizon"/>
                <a:sym typeface="Horizon"/>
              </a:rPr>
              <a:t>rx</a:t>
            </a:r>
            <a:endParaRPr lang="en-US" sz="5000" dirty="0">
              <a:solidFill>
                <a:srgbClr val="FFFFFF"/>
              </a:solidFill>
              <a:latin typeface="Horizon"/>
              <a:ea typeface="Horizon"/>
              <a:cs typeface="Horizon"/>
              <a:sym typeface="Horizo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1614991" y="2453844"/>
            <a:ext cx="4013502" cy="1543050"/>
            <a:chOff x="0" y="0"/>
            <a:chExt cx="1057054" cy="406400"/>
          </a:xfrm>
        </p:grpSpPr>
        <p:sp>
          <p:nvSpPr>
            <p:cNvPr id="3" name="Freeform 3"/>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4" name="TextBox 4"/>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MOTHERS DAY</a:t>
              </a:r>
            </a:p>
          </p:txBody>
        </p:sp>
      </p:grpSp>
      <p:grpSp>
        <p:nvGrpSpPr>
          <p:cNvPr id="5" name="Group 5"/>
          <p:cNvGrpSpPr/>
          <p:nvPr/>
        </p:nvGrpSpPr>
        <p:grpSpPr>
          <a:xfrm>
            <a:off x="7061371" y="2453844"/>
            <a:ext cx="4013502" cy="1543050"/>
            <a:chOff x="0" y="0"/>
            <a:chExt cx="1057054" cy="406400"/>
          </a:xfrm>
        </p:grpSpPr>
        <p:sp>
          <p:nvSpPr>
            <p:cNvPr id="6" name="Freeform 6"/>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7" name="TextBox 7"/>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FATHERS DAY</a:t>
              </a:r>
            </a:p>
          </p:txBody>
        </p:sp>
      </p:grpSp>
      <p:grpSp>
        <p:nvGrpSpPr>
          <p:cNvPr id="8" name="Group 8"/>
          <p:cNvGrpSpPr/>
          <p:nvPr/>
        </p:nvGrpSpPr>
        <p:grpSpPr>
          <a:xfrm>
            <a:off x="12659507" y="2453844"/>
            <a:ext cx="4013502" cy="1543050"/>
            <a:chOff x="0" y="0"/>
            <a:chExt cx="1057054" cy="406400"/>
          </a:xfrm>
        </p:grpSpPr>
        <p:sp>
          <p:nvSpPr>
            <p:cNvPr id="9" name="Freeform 9"/>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10" name="TextBox 10"/>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RAKSHABANDHAN</a:t>
              </a:r>
            </a:p>
          </p:txBody>
        </p:sp>
      </p:grpSp>
      <p:grpSp>
        <p:nvGrpSpPr>
          <p:cNvPr id="11" name="Group 11"/>
          <p:cNvGrpSpPr/>
          <p:nvPr/>
        </p:nvGrpSpPr>
        <p:grpSpPr>
          <a:xfrm>
            <a:off x="1614991" y="4865089"/>
            <a:ext cx="4013502" cy="1543050"/>
            <a:chOff x="0" y="0"/>
            <a:chExt cx="1057054" cy="406400"/>
          </a:xfrm>
        </p:grpSpPr>
        <p:sp>
          <p:nvSpPr>
            <p:cNvPr id="12" name="Freeform 12"/>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13" name="TextBox 13"/>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MONSOON GETAWAY</a:t>
              </a:r>
            </a:p>
          </p:txBody>
        </p:sp>
      </p:grpSp>
      <p:grpSp>
        <p:nvGrpSpPr>
          <p:cNvPr id="14" name="Group 14"/>
          <p:cNvGrpSpPr/>
          <p:nvPr/>
        </p:nvGrpSpPr>
        <p:grpSpPr>
          <a:xfrm>
            <a:off x="7061371" y="4865089"/>
            <a:ext cx="4013502" cy="1543050"/>
            <a:chOff x="0" y="0"/>
            <a:chExt cx="1057054" cy="406400"/>
          </a:xfrm>
        </p:grpSpPr>
        <p:sp>
          <p:nvSpPr>
            <p:cNvPr id="15" name="Freeform 15"/>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16" name="TextBox 16"/>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DHANTERAS / GANESH CHATURTHI / DIWALI / NAVRATRI</a:t>
              </a:r>
            </a:p>
          </p:txBody>
        </p:sp>
      </p:grpSp>
      <p:grpSp>
        <p:nvGrpSpPr>
          <p:cNvPr id="17" name="Group 17"/>
          <p:cNvGrpSpPr/>
          <p:nvPr/>
        </p:nvGrpSpPr>
        <p:grpSpPr>
          <a:xfrm>
            <a:off x="7061371" y="7274914"/>
            <a:ext cx="4013502" cy="1543050"/>
            <a:chOff x="0" y="0"/>
            <a:chExt cx="1057054" cy="406400"/>
          </a:xfrm>
        </p:grpSpPr>
        <p:sp>
          <p:nvSpPr>
            <p:cNvPr id="18" name="Freeform 18"/>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19" name="TextBox 19"/>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BUSINESS SEASON</a:t>
              </a:r>
            </a:p>
            <a:p>
              <a:pPr algn="ctr">
                <a:lnSpc>
                  <a:spcPts val="2000"/>
                </a:lnSpc>
              </a:pPr>
              <a:r>
                <a:rPr lang="en-US" sz="2000">
                  <a:solidFill>
                    <a:srgbClr val="000000"/>
                  </a:solidFill>
                  <a:latin typeface="Poppins"/>
                  <a:ea typeface="Poppins"/>
                  <a:cs typeface="Poppins"/>
                  <a:sym typeface="Poppins"/>
                </a:rPr>
                <a:t>(YEAR ENDING)</a:t>
              </a:r>
            </a:p>
          </p:txBody>
        </p:sp>
      </p:grpSp>
      <p:grpSp>
        <p:nvGrpSpPr>
          <p:cNvPr id="20" name="Group 20"/>
          <p:cNvGrpSpPr/>
          <p:nvPr/>
        </p:nvGrpSpPr>
        <p:grpSpPr>
          <a:xfrm>
            <a:off x="12659507" y="7274914"/>
            <a:ext cx="4013502" cy="1543050"/>
            <a:chOff x="0" y="0"/>
            <a:chExt cx="1057054" cy="406400"/>
          </a:xfrm>
        </p:grpSpPr>
        <p:sp>
          <p:nvSpPr>
            <p:cNvPr id="21" name="Freeform 21"/>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22" name="TextBox 22"/>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BLACK FRIDAY</a:t>
              </a:r>
            </a:p>
          </p:txBody>
        </p:sp>
      </p:grpSp>
      <p:grpSp>
        <p:nvGrpSpPr>
          <p:cNvPr id="23" name="Group 23"/>
          <p:cNvGrpSpPr/>
          <p:nvPr/>
        </p:nvGrpSpPr>
        <p:grpSpPr>
          <a:xfrm>
            <a:off x="1614991" y="7274914"/>
            <a:ext cx="4013502" cy="1543050"/>
            <a:chOff x="0" y="0"/>
            <a:chExt cx="1057054" cy="406400"/>
          </a:xfrm>
        </p:grpSpPr>
        <p:sp>
          <p:nvSpPr>
            <p:cNvPr id="24" name="Freeform 24"/>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25" name="TextBox 25"/>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VALENTINES DAY</a:t>
              </a:r>
            </a:p>
          </p:txBody>
        </p:sp>
      </p:grpSp>
      <p:grpSp>
        <p:nvGrpSpPr>
          <p:cNvPr id="26" name="Group 26"/>
          <p:cNvGrpSpPr/>
          <p:nvPr/>
        </p:nvGrpSpPr>
        <p:grpSpPr>
          <a:xfrm>
            <a:off x="12659507" y="4999984"/>
            <a:ext cx="4013502" cy="1543050"/>
            <a:chOff x="0" y="0"/>
            <a:chExt cx="1057054" cy="406400"/>
          </a:xfrm>
        </p:grpSpPr>
        <p:sp>
          <p:nvSpPr>
            <p:cNvPr id="27" name="Freeform 27"/>
            <p:cNvSpPr/>
            <p:nvPr/>
          </p:nvSpPr>
          <p:spPr>
            <a:xfrm>
              <a:off x="0" y="0"/>
              <a:ext cx="1057054" cy="406400"/>
            </a:xfrm>
            <a:custGeom>
              <a:avLst/>
              <a:gdLst/>
              <a:ahLst/>
              <a:cxnLst/>
              <a:rect l="l" t="t" r="r" b="b"/>
              <a:pathLst>
                <a:path w="1057054" h="406400">
                  <a:moveTo>
                    <a:pt x="98377" y="0"/>
                  </a:moveTo>
                  <a:lnTo>
                    <a:pt x="958677" y="0"/>
                  </a:lnTo>
                  <a:cubicBezTo>
                    <a:pt x="1013009" y="0"/>
                    <a:pt x="1057054" y="44045"/>
                    <a:pt x="1057054" y="98377"/>
                  </a:cubicBezTo>
                  <a:lnTo>
                    <a:pt x="1057054" y="308023"/>
                  </a:lnTo>
                  <a:cubicBezTo>
                    <a:pt x="1057054" y="362355"/>
                    <a:pt x="1013009" y="406400"/>
                    <a:pt x="958677" y="406400"/>
                  </a:cubicBezTo>
                  <a:lnTo>
                    <a:pt x="98377" y="406400"/>
                  </a:lnTo>
                  <a:cubicBezTo>
                    <a:pt x="44045" y="406400"/>
                    <a:pt x="0" y="362355"/>
                    <a:pt x="0" y="308023"/>
                  </a:cubicBezTo>
                  <a:lnTo>
                    <a:pt x="0" y="98377"/>
                  </a:lnTo>
                  <a:cubicBezTo>
                    <a:pt x="0" y="44045"/>
                    <a:pt x="44045" y="0"/>
                    <a:pt x="98377" y="0"/>
                  </a:cubicBezTo>
                  <a:close/>
                </a:path>
              </a:pathLst>
            </a:custGeom>
            <a:gradFill rotWithShape="1">
              <a:gsLst>
                <a:gs pos="0">
                  <a:srgbClr val="A6A6A6">
                    <a:alpha val="100000"/>
                  </a:srgbClr>
                </a:gs>
                <a:gs pos="100000">
                  <a:srgbClr val="FFFFFF">
                    <a:alpha val="100000"/>
                  </a:srgbClr>
                </a:gs>
              </a:gsLst>
              <a:lin ang="0"/>
            </a:gradFill>
          </p:spPr>
        </p:sp>
        <p:sp>
          <p:nvSpPr>
            <p:cNvPr id="28" name="TextBox 28"/>
            <p:cNvSpPr txBox="1"/>
            <p:nvPr/>
          </p:nvSpPr>
          <p:spPr>
            <a:xfrm>
              <a:off x="0" y="9525"/>
              <a:ext cx="1057054" cy="396875"/>
            </a:xfrm>
            <a:prstGeom prst="rect">
              <a:avLst/>
            </a:prstGeom>
          </p:spPr>
          <p:txBody>
            <a:bodyPr lIns="50800" tIns="50800" rIns="50800" bIns="50800" rtlCol="0" anchor="ctr"/>
            <a:lstStyle/>
            <a:p>
              <a:pPr algn="ctr">
                <a:lnSpc>
                  <a:spcPts val="2000"/>
                </a:lnSpc>
              </a:pPr>
              <a:r>
                <a:rPr lang="en-US" sz="2000">
                  <a:solidFill>
                    <a:srgbClr val="000000"/>
                  </a:solidFill>
                  <a:latin typeface="Poppins"/>
                  <a:ea typeface="Poppins"/>
                  <a:cs typeface="Poppins"/>
                  <a:sym typeface="Poppins"/>
                </a:rPr>
                <a:t>CHRISTMAS / NEW YEAR</a:t>
              </a:r>
            </a:p>
          </p:txBody>
        </p:sp>
      </p:grpSp>
      <p:sp>
        <p:nvSpPr>
          <p:cNvPr id="29" name="TextBox 29"/>
          <p:cNvSpPr txBox="1"/>
          <p:nvPr/>
        </p:nvSpPr>
        <p:spPr>
          <a:xfrm>
            <a:off x="4672757" y="1057275"/>
            <a:ext cx="8942487" cy="727075"/>
          </a:xfrm>
          <a:prstGeom prst="rect">
            <a:avLst/>
          </a:prstGeom>
        </p:spPr>
        <p:txBody>
          <a:bodyPr lIns="0" tIns="0" rIns="0" bIns="0" rtlCol="0" anchor="t">
            <a:spAutoFit/>
          </a:bodyPr>
          <a:lstStyle/>
          <a:p>
            <a:pPr marL="0" lvl="0" indent="0" algn="ctr">
              <a:lnSpc>
                <a:spcPts val="5000"/>
              </a:lnSpc>
              <a:spcBef>
                <a:spcPct val="0"/>
              </a:spcBef>
            </a:pPr>
            <a:r>
              <a:rPr lang="en-US" sz="5000" b="1" u="none" strike="noStrike">
                <a:solidFill>
                  <a:srgbClr val="FFFFFF"/>
                </a:solidFill>
                <a:latin typeface="Horizon"/>
                <a:ea typeface="Horizon"/>
                <a:cs typeface="Horizon"/>
                <a:sym typeface="Horizon"/>
              </a:rPr>
              <a:t>Tentpole Offers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028700" y="1104900"/>
            <a:ext cx="11377817" cy="518520"/>
          </a:xfrm>
          <a:prstGeom prst="rect">
            <a:avLst/>
          </a:prstGeom>
        </p:spPr>
        <p:txBody>
          <a:bodyPr lIns="0" tIns="0" rIns="0" bIns="0" rtlCol="0" anchor="t">
            <a:spAutoFit/>
          </a:bodyPr>
          <a:lstStyle/>
          <a:p>
            <a:pPr algn="l">
              <a:lnSpc>
                <a:spcPts val="3914"/>
              </a:lnSpc>
            </a:pPr>
            <a:r>
              <a:rPr lang="en-US" sz="3914">
                <a:solidFill>
                  <a:srgbClr val="FFFFFF"/>
                </a:solidFill>
                <a:latin typeface="Cinzel"/>
                <a:ea typeface="Cinzel"/>
                <a:cs typeface="Cinzel"/>
                <a:sym typeface="Cinzel"/>
              </a:rPr>
              <a:t>Route 1: The Luxury of More</a:t>
            </a:r>
          </a:p>
        </p:txBody>
      </p:sp>
      <p:sp>
        <p:nvSpPr>
          <p:cNvPr id="5" name="TextBox 5"/>
          <p:cNvSpPr txBox="1"/>
          <p:nvPr/>
        </p:nvSpPr>
        <p:spPr>
          <a:xfrm>
            <a:off x="1028700" y="2739113"/>
            <a:ext cx="12478297" cy="4037076"/>
          </a:xfrm>
          <a:prstGeom prst="rect">
            <a:avLst/>
          </a:prstGeom>
        </p:spPr>
        <p:txBody>
          <a:bodyPr lIns="0" tIns="0" rIns="0" bIns="0" rtlCol="0" anchor="t">
            <a:spAutoFit/>
          </a:bodyPr>
          <a:lstStyle/>
          <a:p>
            <a:pPr algn="l">
              <a:lnSpc>
                <a:spcPts val="2952"/>
              </a:lnSpc>
            </a:pPr>
            <a:endParaRPr/>
          </a:p>
          <a:p>
            <a:pPr algn="l">
              <a:lnSpc>
                <a:spcPts val="4181"/>
              </a:lnSpc>
            </a:pPr>
            <a:r>
              <a:rPr lang="en-US" sz="3399" spc="248">
                <a:solidFill>
                  <a:srgbClr val="FFFFFF"/>
                </a:solidFill>
                <a:latin typeface="The Seasons"/>
                <a:ea typeface="The Seasons"/>
                <a:cs typeface="The Seasons"/>
                <a:sym typeface="The Seasons"/>
              </a:rPr>
              <a:t>Luxury purchases are often moments of personal indulgence. We splurge on ourselves or our dear ones, simply because it feels right. With Rewards Xcelerator, American Express we reward you for making that choice. When shopping on Tata CLiQ Luxury earns 10X Membership Rewards points, every purchase becomes more gratifying. And that’s the luxury of more.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541310" y="2833045"/>
            <a:ext cx="5396174" cy="3305304"/>
            <a:chOff x="0" y="0"/>
            <a:chExt cx="1421215" cy="870533"/>
          </a:xfrm>
        </p:grpSpPr>
        <p:sp>
          <p:nvSpPr>
            <p:cNvPr id="3" name="Freeform 3"/>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4" name="TextBox 4"/>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Tata CLiQ Luxury App/Web</a:t>
              </a:r>
            </a:p>
            <a:p>
              <a:pPr algn="ctr">
                <a:lnSpc>
                  <a:spcPts val="3000"/>
                </a:lnSpc>
              </a:pPr>
              <a:r>
                <a:rPr lang="en-US" sz="2000">
                  <a:solidFill>
                    <a:srgbClr val="000000"/>
                  </a:solidFill>
                  <a:latin typeface="Poppins"/>
                  <a:ea typeface="Poppins"/>
                  <a:cs typeface="Poppins"/>
                  <a:sym typeface="Poppins"/>
                </a:rPr>
                <a:t>Homepage banners, category page takeovers, cart/checkout page — "Pay with AMEX, earn 10X points." Triggered at highest purchase intent moment. Must-have for sale events.</a:t>
              </a:r>
            </a:p>
          </p:txBody>
        </p:sp>
      </p:grpSp>
      <p:grpSp>
        <p:nvGrpSpPr>
          <p:cNvPr id="5" name="Group 5"/>
          <p:cNvGrpSpPr/>
          <p:nvPr/>
        </p:nvGrpSpPr>
        <p:grpSpPr>
          <a:xfrm>
            <a:off x="11863126" y="2833045"/>
            <a:ext cx="5396174" cy="3305304"/>
            <a:chOff x="0" y="0"/>
            <a:chExt cx="1421215" cy="870533"/>
          </a:xfrm>
        </p:grpSpPr>
        <p:sp>
          <p:nvSpPr>
            <p:cNvPr id="6" name="Freeform 6"/>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7" name="TextBox 7"/>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Meta + YouTube</a:t>
              </a:r>
            </a:p>
            <a:p>
              <a:pPr algn="ctr">
                <a:lnSpc>
                  <a:spcPts val="3000"/>
                </a:lnSpc>
              </a:pPr>
              <a:r>
                <a:rPr lang="en-US" sz="2000">
                  <a:solidFill>
                    <a:srgbClr val="000000"/>
                  </a:solidFill>
                  <a:latin typeface="Poppins"/>
                  <a:ea typeface="Poppins"/>
                  <a:cs typeface="Poppins"/>
                  <a:sym typeface="Poppins"/>
                </a:rPr>
                <a:t>Reels featuring luxury unboxing, brand spotlights, "what AMEX cardmembers are buying this season."</a:t>
              </a:r>
            </a:p>
            <a:p>
              <a:pPr algn="ctr">
                <a:lnSpc>
                  <a:spcPts val="3000"/>
                </a:lnSpc>
              </a:pPr>
              <a:r>
                <a:rPr lang="en-US" sz="2000">
                  <a:solidFill>
                    <a:srgbClr val="000000"/>
                  </a:solidFill>
                  <a:latin typeface="Poppins"/>
                  <a:ea typeface="Poppins"/>
                  <a:cs typeface="Poppins"/>
                  <a:sym typeface="Poppins"/>
                </a:rPr>
                <a:t>15–30s non-skippable pre-rolls on luxury, travel, fashion content.</a:t>
              </a:r>
            </a:p>
          </p:txBody>
        </p:sp>
      </p:grpSp>
      <p:grpSp>
        <p:nvGrpSpPr>
          <p:cNvPr id="8" name="Group 8"/>
          <p:cNvGrpSpPr/>
          <p:nvPr/>
        </p:nvGrpSpPr>
        <p:grpSpPr>
          <a:xfrm>
            <a:off x="6202218" y="5750146"/>
            <a:ext cx="5396174" cy="3305304"/>
            <a:chOff x="0" y="0"/>
            <a:chExt cx="1421215" cy="870533"/>
          </a:xfrm>
        </p:grpSpPr>
        <p:sp>
          <p:nvSpPr>
            <p:cNvPr id="9" name="Freeform 9"/>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10" name="TextBox 10"/>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Influencer &amp; Creator Partnership</a:t>
              </a:r>
            </a:p>
            <a:p>
              <a:pPr algn="ctr">
                <a:lnSpc>
                  <a:spcPts val="3000"/>
                </a:lnSpc>
              </a:pPr>
              <a:r>
                <a:rPr lang="en-US" sz="2000">
                  <a:solidFill>
                    <a:srgbClr val="000000"/>
                  </a:solidFill>
                  <a:latin typeface="Poppins"/>
                  <a:ea typeface="Poppins"/>
                  <a:cs typeface="Poppins"/>
                  <a:sym typeface="Poppins"/>
                </a:rPr>
                <a:t>Partner with luxury lifestyle creators (fashion, watches, beauty), fashion editors, and "new money" voices. Leverage Twinkle Khanna (brand ambassador 2025) for authenticity.</a:t>
              </a:r>
            </a:p>
          </p:txBody>
        </p:sp>
      </p:grpSp>
      <p:grpSp>
        <p:nvGrpSpPr>
          <p:cNvPr id="11" name="Group 11"/>
          <p:cNvGrpSpPr/>
          <p:nvPr/>
        </p:nvGrpSpPr>
        <p:grpSpPr>
          <a:xfrm>
            <a:off x="541310" y="5853758"/>
            <a:ext cx="2622209" cy="569183"/>
            <a:chOff x="0" y="0"/>
            <a:chExt cx="603307" cy="130955"/>
          </a:xfrm>
        </p:grpSpPr>
        <p:sp>
          <p:nvSpPr>
            <p:cNvPr id="12" name="Freeform 12"/>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3" name="TextBox 13"/>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Homepage Banners</a:t>
              </a:r>
            </a:p>
          </p:txBody>
        </p:sp>
      </p:grpSp>
      <p:grpSp>
        <p:nvGrpSpPr>
          <p:cNvPr id="14" name="Group 14"/>
          <p:cNvGrpSpPr/>
          <p:nvPr/>
        </p:nvGrpSpPr>
        <p:grpSpPr>
          <a:xfrm>
            <a:off x="11863126" y="5853758"/>
            <a:ext cx="2622209" cy="569183"/>
            <a:chOff x="0" y="0"/>
            <a:chExt cx="603307" cy="130955"/>
          </a:xfrm>
        </p:grpSpPr>
        <p:sp>
          <p:nvSpPr>
            <p:cNvPr id="15" name="Freeform 15"/>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6" name="TextBox 16"/>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Reels</a:t>
              </a:r>
            </a:p>
          </p:txBody>
        </p:sp>
      </p:grpSp>
      <p:grpSp>
        <p:nvGrpSpPr>
          <p:cNvPr id="17" name="Group 17"/>
          <p:cNvGrpSpPr/>
          <p:nvPr/>
        </p:nvGrpSpPr>
        <p:grpSpPr>
          <a:xfrm>
            <a:off x="6202218" y="8770859"/>
            <a:ext cx="2622209" cy="569183"/>
            <a:chOff x="0" y="0"/>
            <a:chExt cx="603307" cy="130955"/>
          </a:xfrm>
        </p:grpSpPr>
        <p:sp>
          <p:nvSpPr>
            <p:cNvPr id="18" name="Freeform 18"/>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9" name="TextBox 19"/>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Endslates</a:t>
              </a:r>
            </a:p>
          </p:txBody>
        </p:sp>
      </p:grpSp>
      <p:grpSp>
        <p:nvGrpSpPr>
          <p:cNvPr id="20" name="Group 20"/>
          <p:cNvGrpSpPr/>
          <p:nvPr/>
        </p:nvGrpSpPr>
        <p:grpSpPr>
          <a:xfrm>
            <a:off x="3315275" y="5853758"/>
            <a:ext cx="2622209" cy="569183"/>
            <a:chOff x="0" y="0"/>
            <a:chExt cx="603307" cy="130955"/>
          </a:xfrm>
        </p:grpSpPr>
        <p:sp>
          <p:nvSpPr>
            <p:cNvPr id="21" name="Freeform 21"/>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2" name="TextBox 22"/>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Cart Page Nudge</a:t>
              </a:r>
            </a:p>
          </p:txBody>
        </p:sp>
      </p:grpSp>
      <p:grpSp>
        <p:nvGrpSpPr>
          <p:cNvPr id="23" name="Group 23"/>
          <p:cNvGrpSpPr/>
          <p:nvPr/>
        </p:nvGrpSpPr>
        <p:grpSpPr>
          <a:xfrm>
            <a:off x="14637091" y="5853758"/>
            <a:ext cx="2622209" cy="569183"/>
            <a:chOff x="0" y="0"/>
            <a:chExt cx="603307" cy="130955"/>
          </a:xfrm>
        </p:grpSpPr>
        <p:sp>
          <p:nvSpPr>
            <p:cNvPr id="24" name="Freeform 24"/>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5" name="TextBox 25"/>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Carousals</a:t>
              </a:r>
            </a:p>
          </p:txBody>
        </p:sp>
      </p:grpSp>
      <p:grpSp>
        <p:nvGrpSpPr>
          <p:cNvPr id="26" name="Group 26"/>
          <p:cNvGrpSpPr/>
          <p:nvPr/>
        </p:nvGrpSpPr>
        <p:grpSpPr>
          <a:xfrm>
            <a:off x="8976183" y="8770859"/>
            <a:ext cx="2622209" cy="569183"/>
            <a:chOff x="0" y="0"/>
            <a:chExt cx="603307" cy="130955"/>
          </a:xfrm>
        </p:grpSpPr>
        <p:sp>
          <p:nvSpPr>
            <p:cNvPr id="27" name="Freeform 27"/>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8" name="TextBox 28"/>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Shop with AMEX</a:t>
              </a:r>
            </a:p>
          </p:txBody>
        </p:sp>
      </p:grpSp>
      <p:grpSp>
        <p:nvGrpSpPr>
          <p:cNvPr id="29" name="Group 29"/>
          <p:cNvGrpSpPr/>
          <p:nvPr/>
        </p:nvGrpSpPr>
        <p:grpSpPr>
          <a:xfrm>
            <a:off x="541310" y="6578818"/>
            <a:ext cx="2622209" cy="569183"/>
            <a:chOff x="0" y="0"/>
            <a:chExt cx="603307" cy="130955"/>
          </a:xfrm>
        </p:grpSpPr>
        <p:sp>
          <p:nvSpPr>
            <p:cNvPr id="30" name="Freeform 30"/>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31" name="TextBox 31"/>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Category Takeovers</a:t>
              </a:r>
            </a:p>
          </p:txBody>
        </p:sp>
      </p:grpSp>
      <p:grpSp>
        <p:nvGrpSpPr>
          <p:cNvPr id="32" name="Group 32"/>
          <p:cNvGrpSpPr/>
          <p:nvPr/>
        </p:nvGrpSpPr>
        <p:grpSpPr>
          <a:xfrm>
            <a:off x="11863126" y="6578818"/>
            <a:ext cx="2622209" cy="569183"/>
            <a:chOff x="0" y="0"/>
            <a:chExt cx="603307" cy="130955"/>
          </a:xfrm>
        </p:grpSpPr>
        <p:sp>
          <p:nvSpPr>
            <p:cNvPr id="33" name="Freeform 33"/>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34" name="TextBox 34"/>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Story swipe-ups</a:t>
              </a:r>
            </a:p>
          </p:txBody>
        </p:sp>
      </p:grpSp>
      <p:grpSp>
        <p:nvGrpSpPr>
          <p:cNvPr id="35" name="Group 35"/>
          <p:cNvGrpSpPr/>
          <p:nvPr/>
        </p:nvGrpSpPr>
        <p:grpSpPr>
          <a:xfrm>
            <a:off x="3315275" y="6578818"/>
            <a:ext cx="2622209" cy="569183"/>
            <a:chOff x="0" y="0"/>
            <a:chExt cx="603307" cy="130955"/>
          </a:xfrm>
        </p:grpSpPr>
        <p:sp>
          <p:nvSpPr>
            <p:cNvPr id="36" name="Freeform 36"/>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37" name="TextBox 37"/>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Push Notification</a:t>
              </a:r>
            </a:p>
          </p:txBody>
        </p:sp>
      </p:grpSp>
      <p:grpSp>
        <p:nvGrpSpPr>
          <p:cNvPr id="38" name="Group 38"/>
          <p:cNvGrpSpPr/>
          <p:nvPr/>
        </p:nvGrpSpPr>
        <p:grpSpPr>
          <a:xfrm>
            <a:off x="14637091" y="6578818"/>
            <a:ext cx="2622209" cy="569183"/>
            <a:chOff x="0" y="0"/>
            <a:chExt cx="603307" cy="130955"/>
          </a:xfrm>
        </p:grpSpPr>
        <p:sp>
          <p:nvSpPr>
            <p:cNvPr id="39" name="Freeform 39"/>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40" name="TextBox 40"/>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Collab x Digital Ads</a:t>
              </a:r>
            </a:p>
          </p:txBody>
        </p:sp>
      </p:grpSp>
      <p:sp>
        <p:nvSpPr>
          <p:cNvPr id="41" name="TextBox 41"/>
          <p:cNvSpPr txBox="1"/>
          <p:nvPr/>
        </p:nvSpPr>
        <p:spPr>
          <a:xfrm>
            <a:off x="3649563" y="1057275"/>
            <a:ext cx="10988873" cy="727075"/>
          </a:xfrm>
          <a:prstGeom prst="rect">
            <a:avLst/>
          </a:prstGeom>
        </p:spPr>
        <p:txBody>
          <a:bodyPr lIns="0" tIns="0" rIns="0" bIns="0" rtlCol="0" anchor="t">
            <a:spAutoFit/>
          </a:bodyPr>
          <a:lstStyle/>
          <a:p>
            <a:pPr algn="ctr">
              <a:lnSpc>
                <a:spcPts val="5000"/>
              </a:lnSpc>
              <a:spcBef>
                <a:spcPct val="0"/>
              </a:spcBef>
            </a:pPr>
            <a:r>
              <a:rPr lang="en-US" sz="5000">
                <a:solidFill>
                  <a:srgbClr val="FFFFFF"/>
                </a:solidFill>
                <a:latin typeface="Horizon"/>
                <a:ea typeface="Horizon"/>
                <a:cs typeface="Horizon"/>
                <a:sym typeface="Horizon"/>
              </a:rPr>
              <a:t>Media mix - Tata Cliq</a:t>
            </a:r>
          </a:p>
        </p:txBody>
      </p:sp>
      <p:sp>
        <p:nvSpPr>
          <p:cNvPr id="42" name="TextBox 42"/>
          <p:cNvSpPr txBox="1"/>
          <p:nvPr/>
        </p:nvSpPr>
        <p:spPr>
          <a:xfrm>
            <a:off x="5662017" y="1793875"/>
            <a:ext cx="6963966" cy="784225"/>
          </a:xfrm>
          <a:prstGeom prst="rect">
            <a:avLst/>
          </a:prstGeom>
        </p:spPr>
        <p:txBody>
          <a:bodyPr lIns="0" tIns="0" rIns="0" bIns="0" rtlCol="0" anchor="t">
            <a:spAutoFit/>
          </a:bodyPr>
          <a:lstStyle/>
          <a:p>
            <a:pPr algn="ctr">
              <a:lnSpc>
                <a:spcPts val="2000"/>
              </a:lnSpc>
              <a:spcBef>
                <a:spcPct val="0"/>
              </a:spcBef>
            </a:pPr>
            <a:r>
              <a:rPr lang="en-US" sz="2000">
                <a:solidFill>
                  <a:srgbClr val="FFFFFF"/>
                </a:solidFill>
                <a:latin typeface="Poppins"/>
                <a:ea typeface="Poppins"/>
                <a:cs typeface="Poppins"/>
                <a:sym typeface="Poppins"/>
              </a:rPr>
              <a:t>Always-On Layer (Year Round)</a:t>
            </a:r>
          </a:p>
          <a:p>
            <a:pPr algn="ctr">
              <a:lnSpc>
                <a:spcPts val="2000"/>
              </a:lnSpc>
              <a:spcBef>
                <a:spcPct val="0"/>
              </a:spcBef>
            </a:pPr>
            <a:endParaRPr lang="en-US" sz="2000">
              <a:solidFill>
                <a:srgbClr val="FFFFFF"/>
              </a:solidFill>
              <a:latin typeface="Poppins"/>
              <a:ea typeface="Poppins"/>
              <a:cs typeface="Poppins"/>
              <a:sym typeface="Poppins"/>
            </a:endParaRPr>
          </a:p>
          <a:p>
            <a:pPr algn="ctr">
              <a:lnSpc>
                <a:spcPts val="2000"/>
              </a:lnSpc>
              <a:spcBef>
                <a:spcPct val="0"/>
              </a:spcBef>
            </a:pPr>
            <a:r>
              <a:rPr lang="en-US" sz="2000">
                <a:solidFill>
                  <a:srgbClr val="FFFFFF"/>
                </a:solidFill>
                <a:latin typeface="Poppins"/>
                <a:ea typeface="Poppins"/>
                <a:cs typeface="Poppins"/>
                <a:sym typeface="Poppins"/>
              </a:rPr>
              <a:t>Objective: Keep cardmembers aware in the ecosystem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1113351" y="2986022"/>
            <a:ext cx="5396174" cy="3305304"/>
            <a:chOff x="0" y="0"/>
            <a:chExt cx="1421215" cy="870533"/>
          </a:xfrm>
        </p:grpSpPr>
        <p:sp>
          <p:nvSpPr>
            <p:cNvPr id="3" name="Freeform 3"/>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4" name="TextBox 4"/>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D2C</a:t>
              </a:r>
            </a:p>
            <a:p>
              <a:pPr algn="ctr">
                <a:lnSpc>
                  <a:spcPts val="3000"/>
                </a:lnSpc>
              </a:pPr>
              <a:r>
                <a:rPr lang="en-US" sz="2000">
                  <a:solidFill>
                    <a:srgbClr val="000000"/>
                  </a:solidFill>
                  <a:latin typeface="Poppins"/>
                  <a:ea typeface="Poppins"/>
                  <a:cs typeface="Poppins"/>
                  <a:sym typeface="Poppins"/>
                </a:rPr>
                <a:t>Statement mailers to cardmembers featuring "Your next luxury purchase earns X." Email sequences pre-sale, in-app offers, and exclusive early access for AMEX cardmembers.</a:t>
              </a:r>
            </a:p>
          </p:txBody>
        </p:sp>
      </p:grpSp>
      <p:grpSp>
        <p:nvGrpSpPr>
          <p:cNvPr id="5" name="Group 5"/>
          <p:cNvGrpSpPr/>
          <p:nvPr/>
        </p:nvGrpSpPr>
        <p:grpSpPr>
          <a:xfrm>
            <a:off x="1189229" y="7744715"/>
            <a:ext cx="15985420" cy="2098548"/>
            <a:chOff x="0" y="0"/>
            <a:chExt cx="4210152" cy="552704"/>
          </a:xfrm>
        </p:grpSpPr>
        <p:sp>
          <p:nvSpPr>
            <p:cNvPr id="6" name="Freeform 6"/>
            <p:cNvSpPr/>
            <p:nvPr/>
          </p:nvSpPr>
          <p:spPr>
            <a:xfrm>
              <a:off x="0" y="0"/>
              <a:ext cx="4210152" cy="552704"/>
            </a:xfrm>
            <a:custGeom>
              <a:avLst/>
              <a:gdLst/>
              <a:ahLst/>
              <a:cxnLst/>
              <a:rect l="l" t="t" r="r" b="b"/>
              <a:pathLst>
                <a:path w="4210152" h="552704">
                  <a:moveTo>
                    <a:pt x="24700" y="0"/>
                  </a:moveTo>
                  <a:lnTo>
                    <a:pt x="4185452" y="0"/>
                  </a:lnTo>
                  <a:cubicBezTo>
                    <a:pt x="4192003" y="0"/>
                    <a:pt x="4198285" y="2602"/>
                    <a:pt x="4202917" y="7234"/>
                  </a:cubicBezTo>
                  <a:cubicBezTo>
                    <a:pt x="4207549" y="11867"/>
                    <a:pt x="4210152" y="18149"/>
                    <a:pt x="4210152" y="24700"/>
                  </a:cubicBezTo>
                  <a:lnTo>
                    <a:pt x="4210152" y="528004"/>
                  </a:lnTo>
                  <a:cubicBezTo>
                    <a:pt x="4210152" y="541646"/>
                    <a:pt x="4199093" y="552704"/>
                    <a:pt x="4185452" y="552704"/>
                  </a:cubicBezTo>
                  <a:lnTo>
                    <a:pt x="24700" y="552704"/>
                  </a:lnTo>
                  <a:cubicBezTo>
                    <a:pt x="18149" y="552704"/>
                    <a:pt x="11867" y="550102"/>
                    <a:pt x="7234" y="545470"/>
                  </a:cubicBezTo>
                  <a:cubicBezTo>
                    <a:pt x="2602" y="540837"/>
                    <a:pt x="0" y="534555"/>
                    <a:pt x="0" y="528004"/>
                  </a:cubicBezTo>
                  <a:lnTo>
                    <a:pt x="0" y="24700"/>
                  </a:lnTo>
                  <a:cubicBezTo>
                    <a:pt x="0" y="11059"/>
                    <a:pt x="11059" y="0"/>
                    <a:pt x="24700" y="0"/>
                  </a:cubicBezTo>
                  <a:close/>
                </a:path>
              </a:pathLst>
            </a:custGeom>
            <a:gradFill rotWithShape="1">
              <a:gsLst>
                <a:gs pos="0">
                  <a:srgbClr val="A6A6A6">
                    <a:alpha val="100000"/>
                  </a:srgbClr>
                </a:gs>
                <a:gs pos="100000">
                  <a:srgbClr val="FFFFFF">
                    <a:alpha val="100000"/>
                  </a:srgbClr>
                </a:gs>
              </a:gsLst>
              <a:lin ang="0"/>
            </a:gradFill>
          </p:spPr>
        </p:sp>
        <p:sp>
          <p:nvSpPr>
            <p:cNvPr id="7" name="TextBox 7"/>
            <p:cNvSpPr txBox="1"/>
            <p:nvPr/>
          </p:nvSpPr>
          <p:spPr>
            <a:xfrm>
              <a:off x="0" y="-85725"/>
              <a:ext cx="4210152" cy="638429"/>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Co-branded IP Opportunity: </a:t>
              </a:r>
            </a:p>
            <a:p>
              <a:pPr marL="431801" lvl="1" indent="-215900" algn="l">
                <a:lnSpc>
                  <a:spcPts val="3000"/>
                </a:lnSpc>
                <a:buFont typeface="Arial"/>
                <a:buChar char="•"/>
              </a:pPr>
              <a:r>
                <a:rPr lang="en-US" sz="2000">
                  <a:solidFill>
                    <a:srgbClr val="000000"/>
                  </a:solidFill>
                  <a:latin typeface="Poppins"/>
                  <a:ea typeface="Poppins"/>
                  <a:cs typeface="Poppins"/>
                  <a:sym typeface="Poppins"/>
                </a:rPr>
                <a:t>The Luxe Life Edition 5 (annual Tata CLiQ Luxury thought leadership event) — giving Centurion/Platinum cardmembers exclusive event access while earning brand equity in India's luxury conversation.</a:t>
              </a:r>
            </a:p>
            <a:p>
              <a:pPr marL="431801" lvl="1" indent="-215900" algn="l">
                <a:lnSpc>
                  <a:spcPts val="3000"/>
                </a:lnSpc>
                <a:buFont typeface="Arial"/>
                <a:buChar char="•"/>
              </a:pPr>
              <a:r>
                <a:rPr lang="en-US" sz="2000">
                  <a:solidFill>
                    <a:srgbClr val="000000"/>
                  </a:solidFill>
                  <a:latin typeface="Poppins"/>
                  <a:ea typeface="Poppins"/>
                  <a:cs typeface="Poppins"/>
                  <a:sym typeface="Poppins"/>
                </a:rPr>
                <a:t>Exclusive early access mechanic: AMEX cardmembers get 24-hour early access to sale events — a high-value benefit to communicate in all pre-sale media.</a:t>
              </a:r>
            </a:p>
          </p:txBody>
        </p:sp>
      </p:grpSp>
      <p:grpSp>
        <p:nvGrpSpPr>
          <p:cNvPr id="8" name="Group 8"/>
          <p:cNvGrpSpPr/>
          <p:nvPr/>
        </p:nvGrpSpPr>
        <p:grpSpPr>
          <a:xfrm>
            <a:off x="10012547" y="2986022"/>
            <a:ext cx="5396174" cy="3305304"/>
            <a:chOff x="0" y="0"/>
            <a:chExt cx="1421215" cy="870533"/>
          </a:xfrm>
        </p:grpSpPr>
        <p:sp>
          <p:nvSpPr>
            <p:cNvPr id="9" name="Freeform 9"/>
            <p:cNvSpPr/>
            <p:nvPr/>
          </p:nvSpPr>
          <p:spPr>
            <a:xfrm>
              <a:off x="0" y="0"/>
              <a:ext cx="1421215" cy="870533"/>
            </a:xfrm>
            <a:custGeom>
              <a:avLst/>
              <a:gdLst/>
              <a:ahLst/>
              <a:cxnLst/>
              <a:rect l="l" t="t" r="r" b="b"/>
              <a:pathLst>
                <a:path w="1421215" h="870533">
                  <a:moveTo>
                    <a:pt x="73170" y="0"/>
                  </a:moveTo>
                  <a:lnTo>
                    <a:pt x="1348045" y="0"/>
                  </a:lnTo>
                  <a:cubicBezTo>
                    <a:pt x="1367451" y="0"/>
                    <a:pt x="1386062" y="7709"/>
                    <a:pt x="1399784" y="21431"/>
                  </a:cubicBezTo>
                  <a:cubicBezTo>
                    <a:pt x="1413506" y="35153"/>
                    <a:pt x="1421215" y="53764"/>
                    <a:pt x="1421215" y="73170"/>
                  </a:cubicBezTo>
                  <a:lnTo>
                    <a:pt x="1421215" y="797363"/>
                  </a:lnTo>
                  <a:cubicBezTo>
                    <a:pt x="1421215" y="816769"/>
                    <a:pt x="1413506" y="835380"/>
                    <a:pt x="1399784" y="849102"/>
                  </a:cubicBezTo>
                  <a:cubicBezTo>
                    <a:pt x="1386062" y="862824"/>
                    <a:pt x="1367451" y="870533"/>
                    <a:pt x="1348045" y="870533"/>
                  </a:cubicBezTo>
                  <a:lnTo>
                    <a:pt x="73170" y="870533"/>
                  </a:lnTo>
                  <a:cubicBezTo>
                    <a:pt x="53764" y="870533"/>
                    <a:pt x="35153" y="862824"/>
                    <a:pt x="21431" y="849102"/>
                  </a:cubicBezTo>
                  <a:cubicBezTo>
                    <a:pt x="7709" y="835380"/>
                    <a:pt x="0" y="816769"/>
                    <a:pt x="0" y="797363"/>
                  </a:cubicBezTo>
                  <a:lnTo>
                    <a:pt x="0" y="73170"/>
                  </a:lnTo>
                  <a:cubicBezTo>
                    <a:pt x="0" y="53764"/>
                    <a:pt x="7709" y="35153"/>
                    <a:pt x="21431" y="21431"/>
                  </a:cubicBezTo>
                  <a:cubicBezTo>
                    <a:pt x="35153" y="7709"/>
                    <a:pt x="53764" y="0"/>
                    <a:pt x="73170" y="0"/>
                  </a:cubicBezTo>
                  <a:close/>
                </a:path>
              </a:pathLst>
            </a:custGeom>
            <a:gradFill rotWithShape="1">
              <a:gsLst>
                <a:gs pos="0">
                  <a:srgbClr val="A6A6A6">
                    <a:alpha val="100000"/>
                  </a:srgbClr>
                </a:gs>
                <a:gs pos="100000">
                  <a:srgbClr val="FFFFFF">
                    <a:alpha val="100000"/>
                  </a:srgbClr>
                </a:gs>
              </a:gsLst>
              <a:lin ang="0"/>
            </a:gradFill>
          </p:spPr>
        </p:sp>
        <p:sp>
          <p:nvSpPr>
            <p:cNvPr id="10" name="TextBox 10"/>
            <p:cNvSpPr txBox="1"/>
            <p:nvPr/>
          </p:nvSpPr>
          <p:spPr>
            <a:xfrm>
              <a:off x="0" y="-85725"/>
              <a:ext cx="1421215" cy="956258"/>
            </a:xfrm>
            <a:prstGeom prst="rect">
              <a:avLst/>
            </a:prstGeom>
          </p:spPr>
          <p:txBody>
            <a:bodyPr lIns="50800" tIns="50800" rIns="50800" bIns="50800" rtlCol="0" anchor="ctr"/>
            <a:lstStyle/>
            <a:p>
              <a:pPr algn="ctr">
                <a:lnSpc>
                  <a:spcPts val="3000"/>
                </a:lnSpc>
              </a:pPr>
              <a:r>
                <a:rPr lang="en-US" sz="2000" b="1">
                  <a:solidFill>
                    <a:srgbClr val="000000"/>
                  </a:solidFill>
                  <a:latin typeface="Poppins Bold"/>
                  <a:ea typeface="Poppins Bold"/>
                  <a:cs typeface="Poppins Bold"/>
                  <a:sym typeface="Poppins Bold"/>
                </a:rPr>
                <a:t>Print &amp; OOH</a:t>
              </a:r>
            </a:p>
            <a:p>
              <a:pPr algn="ctr">
                <a:lnSpc>
                  <a:spcPts val="3000"/>
                </a:lnSpc>
              </a:pPr>
              <a:r>
                <a:rPr lang="en-US" sz="2000">
                  <a:solidFill>
                    <a:srgbClr val="000000"/>
                  </a:solidFill>
                  <a:latin typeface="Poppins"/>
                  <a:ea typeface="Poppins"/>
                  <a:cs typeface="Poppins"/>
                  <a:sym typeface="Poppins"/>
                </a:rPr>
                <a:t>Centurioun Lounge (Print + Product Display). In-flight Magazine + Vogue India partnership ads.</a:t>
              </a:r>
            </a:p>
          </p:txBody>
        </p:sp>
      </p:grpSp>
      <p:grpSp>
        <p:nvGrpSpPr>
          <p:cNvPr id="11" name="Group 11"/>
          <p:cNvGrpSpPr/>
          <p:nvPr/>
        </p:nvGrpSpPr>
        <p:grpSpPr>
          <a:xfrm>
            <a:off x="1113351" y="6006735"/>
            <a:ext cx="2622209" cy="569183"/>
            <a:chOff x="0" y="0"/>
            <a:chExt cx="603307" cy="130955"/>
          </a:xfrm>
        </p:grpSpPr>
        <p:sp>
          <p:nvSpPr>
            <p:cNvPr id="12" name="Freeform 12"/>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3" name="TextBox 13"/>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Direct Mailers</a:t>
              </a:r>
            </a:p>
          </p:txBody>
        </p:sp>
      </p:grpSp>
      <p:grpSp>
        <p:nvGrpSpPr>
          <p:cNvPr id="14" name="Group 14"/>
          <p:cNvGrpSpPr/>
          <p:nvPr/>
        </p:nvGrpSpPr>
        <p:grpSpPr>
          <a:xfrm>
            <a:off x="10012547" y="6006735"/>
            <a:ext cx="2622209" cy="569183"/>
            <a:chOff x="0" y="0"/>
            <a:chExt cx="603307" cy="130955"/>
          </a:xfrm>
        </p:grpSpPr>
        <p:sp>
          <p:nvSpPr>
            <p:cNvPr id="15" name="Freeform 15"/>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6" name="TextBox 16"/>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Airport Lounges</a:t>
              </a:r>
            </a:p>
          </p:txBody>
        </p:sp>
      </p:grpSp>
      <p:grpSp>
        <p:nvGrpSpPr>
          <p:cNvPr id="17" name="Group 17"/>
          <p:cNvGrpSpPr/>
          <p:nvPr/>
        </p:nvGrpSpPr>
        <p:grpSpPr>
          <a:xfrm>
            <a:off x="3887316" y="6006735"/>
            <a:ext cx="2622209" cy="569183"/>
            <a:chOff x="0" y="0"/>
            <a:chExt cx="603307" cy="130955"/>
          </a:xfrm>
        </p:grpSpPr>
        <p:sp>
          <p:nvSpPr>
            <p:cNvPr id="18" name="Freeform 18"/>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19" name="TextBox 19"/>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Emailers</a:t>
              </a:r>
            </a:p>
          </p:txBody>
        </p:sp>
      </p:grpSp>
      <p:grpSp>
        <p:nvGrpSpPr>
          <p:cNvPr id="20" name="Group 20"/>
          <p:cNvGrpSpPr/>
          <p:nvPr/>
        </p:nvGrpSpPr>
        <p:grpSpPr>
          <a:xfrm>
            <a:off x="12701861" y="6006735"/>
            <a:ext cx="2622209" cy="569183"/>
            <a:chOff x="0" y="0"/>
            <a:chExt cx="603307" cy="130955"/>
          </a:xfrm>
        </p:grpSpPr>
        <p:sp>
          <p:nvSpPr>
            <p:cNvPr id="21" name="Freeform 21"/>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2" name="TextBox 22"/>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Magazines</a:t>
              </a:r>
            </a:p>
          </p:txBody>
        </p:sp>
      </p:grpSp>
      <p:grpSp>
        <p:nvGrpSpPr>
          <p:cNvPr id="23" name="Group 23"/>
          <p:cNvGrpSpPr/>
          <p:nvPr/>
        </p:nvGrpSpPr>
        <p:grpSpPr>
          <a:xfrm>
            <a:off x="1113351" y="6731795"/>
            <a:ext cx="2622209" cy="569183"/>
            <a:chOff x="0" y="0"/>
            <a:chExt cx="603307" cy="130955"/>
          </a:xfrm>
        </p:grpSpPr>
        <p:sp>
          <p:nvSpPr>
            <p:cNvPr id="24" name="Freeform 24"/>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5" name="TextBox 25"/>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App Notification</a:t>
              </a:r>
            </a:p>
          </p:txBody>
        </p:sp>
      </p:grpSp>
      <p:grpSp>
        <p:nvGrpSpPr>
          <p:cNvPr id="26" name="Group 26"/>
          <p:cNvGrpSpPr/>
          <p:nvPr/>
        </p:nvGrpSpPr>
        <p:grpSpPr>
          <a:xfrm>
            <a:off x="10012547" y="6731795"/>
            <a:ext cx="2622209" cy="569183"/>
            <a:chOff x="0" y="0"/>
            <a:chExt cx="603307" cy="130955"/>
          </a:xfrm>
        </p:grpSpPr>
        <p:sp>
          <p:nvSpPr>
            <p:cNvPr id="27" name="Freeform 27"/>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28" name="TextBox 28"/>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Premium Print</a:t>
              </a:r>
            </a:p>
          </p:txBody>
        </p:sp>
      </p:grpSp>
      <p:grpSp>
        <p:nvGrpSpPr>
          <p:cNvPr id="29" name="Group 29"/>
          <p:cNvGrpSpPr/>
          <p:nvPr/>
        </p:nvGrpSpPr>
        <p:grpSpPr>
          <a:xfrm>
            <a:off x="3887316" y="6731795"/>
            <a:ext cx="2622209" cy="569183"/>
            <a:chOff x="0" y="0"/>
            <a:chExt cx="603307" cy="130955"/>
          </a:xfrm>
        </p:grpSpPr>
        <p:sp>
          <p:nvSpPr>
            <p:cNvPr id="30" name="Freeform 30"/>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31" name="TextBox 31"/>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Digital Ads</a:t>
              </a:r>
            </a:p>
          </p:txBody>
        </p:sp>
      </p:grpSp>
      <p:grpSp>
        <p:nvGrpSpPr>
          <p:cNvPr id="32" name="Group 32"/>
          <p:cNvGrpSpPr/>
          <p:nvPr/>
        </p:nvGrpSpPr>
        <p:grpSpPr>
          <a:xfrm>
            <a:off x="12701861" y="6731795"/>
            <a:ext cx="2622209" cy="569183"/>
            <a:chOff x="0" y="0"/>
            <a:chExt cx="603307" cy="130955"/>
          </a:xfrm>
        </p:grpSpPr>
        <p:sp>
          <p:nvSpPr>
            <p:cNvPr id="33" name="Freeform 33"/>
            <p:cNvSpPr/>
            <p:nvPr/>
          </p:nvSpPr>
          <p:spPr>
            <a:xfrm>
              <a:off x="0" y="0"/>
              <a:ext cx="603307" cy="130955"/>
            </a:xfrm>
            <a:custGeom>
              <a:avLst/>
              <a:gdLst/>
              <a:ahLst/>
              <a:cxnLst/>
              <a:rect l="l" t="t" r="r" b="b"/>
              <a:pathLst>
                <a:path w="603307" h="130955">
                  <a:moveTo>
                    <a:pt x="400107" y="0"/>
                  </a:moveTo>
                  <a:cubicBezTo>
                    <a:pt x="512331" y="0"/>
                    <a:pt x="603307" y="29315"/>
                    <a:pt x="603307" y="65478"/>
                  </a:cubicBezTo>
                  <a:cubicBezTo>
                    <a:pt x="603307" y="101640"/>
                    <a:pt x="512331" y="130955"/>
                    <a:pt x="400107" y="130955"/>
                  </a:cubicBezTo>
                  <a:lnTo>
                    <a:pt x="203200" y="130955"/>
                  </a:lnTo>
                  <a:cubicBezTo>
                    <a:pt x="90976" y="130955"/>
                    <a:pt x="0" y="101640"/>
                    <a:pt x="0" y="65478"/>
                  </a:cubicBezTo>
                  <a:cubicBezTo>
                    <a:pt x="0" y="29315"/>
                    <a:pt x="90976" y="0"/>
                    <a:pt x="203200" y="0"/>
                  </a:cubicBezTo>
                  <a:close/>
                </a:path>
              </a:pathLst>
            </a:custGeom>
            <a:solidFill>
              <a:srgbClr val="816EFC"/>
            </a:solidFill>
          </p:spPr>
        </p:sp>
        <p:sp>
          <p:nvSpPr>
            <p:cNvPr id="34" name="TextBox 34"/>
            <p:cNvSpPr txBox="1"/>
            <p:nvPr/>
          </p:nvSpPr>
          <p:spPr>
            <a:xfrm>
              <a:off x="0" y="9525"/>
              <a:ext cx="603307" cy="121430"/>
            </a:xfrm>
            <a:prstGeom prst="rect">
              <a:avLst/>
            </a:prstGeom>
          </p:spPr>
          <p:txBody>
            <a:bodyPr lIns="50800" tIns="50800" rIns="50800" bIns="50800" rtlCol="0" anchor="ctr"/>
            <a:lstStyle/>
            <a:p>
              <a:pPr algn="ctr">
                <a:lnSpc>
                  <a:spcPts val="2000"/>
                </a:lnSpc>
              </a:pPr>
              <a:r>
                <a:rPr lang="en-US" sz="2000">
                  <a:solidFill>
                    <a:srgbClr val="FFFFFF"/>
                  </a:solidFill>
                  <a:latin typeface="Poppins"/>
                  <a:ea typeface="Poppins"/>
                  <a:cs typeface="Poppins"/>
                  <a:sym typeface="Poppins"/>
                </a:rPr>
                <a:t>Luxury Malls</a:t>
              </a:r>
            </a:p>
          </p:txBody>
        </p:sp>
      </p:grpSp>
      <p:sp>
        <p:nvSpPr>
          <p:cNvPr id="35" name="TextBox 35"/>
          <p:cNvSpPr txBox="1"/>
          <p:nvPr/>
        </p:nvSpPr>
        <p:spPr>
          <a:xfrm>
            <a:off x="4679082" y="1057275"/>
            <a:ext cx="8929836" cy="727075"/>
          </a:xfrm>
          <a:prstGeom prst="rect">
            <a:avLst/>
          </a:prstGeom>
        </p:spPr>
        <p:txBody>
          <a:bodyPr lIns="0" tIns="0" rIns="0" bIns="0" rtlCol="0" anchor="t">
            <a:spAutoFit/>
          </a:bodyPr>
          <a:lstStyle/>
          <a:p>
            <a:pPr algn="ctr">
              <a:lnSpc>
                <a:spcPts val="5000"/>
              </a:lnSpc>
              <a:spcBef>
                <a:spcPct val="0"/>
              </a:spcBef>
            </a:pPr>
            <a:r>
              <a:rPr lang="en-US" sz="5000">
                <a:solidFill>
                  <a:srgbClr val="FFFFFF"/>
                </a:solidFill>
                <a:latin typeface="Horizon"/>
                <a:ea typeface="Horizon"/>
                <a:cs typeface="Horizon"/>
                <a:sym typeface="Horizon"/>
              </a:rPr>
              <a:t>Media mix - AMEX</a:t>
            </a:r>
          </a:p>
        </p:txBody>
      </p:sp>
      <p:sp>
        <p:nvSpPr>
          <p:cNvPr id="36" name="TextBox 36"/>
          <p:cNvSpPr txBox="1"/>
          <p:nvPr/>
        </p:nvSpPr>
        <p:spPr>
          <a:xfrm>
            <a:off x="5662017" y="1793875"/>
            <a:ext cx="6963966" cy="784225"/>
          </a:xfrm>
          <a:prstGeom prst="rect">
            <a:avLst/>
          </a:prstGeom>
        </p:spPr>
        <p:txBody>
          <a:bodyPr lIns="0" tIns="0" rIns="0" bIns="0" rtlCol="0" anchor="t">
            <a:spAutoFit/>
          </a:bodyPr>
          <a:lstStyle/>
          <a:p>
            <a:pPr algn="ctr">
              <a:lnSpc>
                <a:spcPts val="2000"/>
              </a:lnSpc>
              <a:spcBef>
                <a:spcPct val="0"/>
              </a:spcBef>
            </a:pPr>
            <a:r>
              <a:rPr lang="en-US" sz="2000">
                <a:solidFill>
                  <a:srgbClr val="FFFFFF"/>
                </a:solidFill>
                <a:latin typeface="Poppins"/>
                <a:ea typeface="Poppins"/>
                <a:cs typeface="Poppins"/>
                <a:sym typeface="Poppins"/>
              </a:rPr>
              <a:t>Always-On Layer (Year Round)</a:t>
            </a:r>
          </a:p>
          <a:p>
            <a:pPr algn="ctr">
              <a:lnSpc>
                <a:spcPts val="2000"/>
              </a:lnSpc>
              <a:spcBef>
                <a:spcPct val="0"/>
              </a:spcBef>
            </a:pPr>
            <a:endParaRPr lang="en-US" sz="2000">
              <a:solidFill>
                <a:srgbClr val="FFFFFF"/>
              </a:solidFill>
              <a:latin typeface="Poppins"/>
              <a:ea typeface="Poppins"/>
              <a:cs typeface="Poppins"/>
              <a:sym typeface="Poppins"/>
            </a:endParaRPr>
          </a:p>
          <a:p>
            <a:pPr algn="ctr">
              <a:lnSpc>
                <a:spcPts val="2000"/>
              </a:lnSpc>
              <a:spcBef>
                <a:spcPct val="0"/>
              </a:spcBef>
            </a:pPr>
            <a:r>
              <a:rPr lang="en-US" sz="2000">
                <a:solidFill>
                  <a:srgbClr val="FFFFFF"/>
                </a:solidFill>
                <a:latin typeface="Poppins"/>
                <a:ea typeface="Poppins"/>
                <a:cs typeface="Poppins"/>
                <a:sym typeface="Poppins"/>
              </a:rPr>
              <a:t>Objective: Keep cardmembers aware in the ecosystem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sp>
        <p:nvSpPr>
          <p:cNvPr id="2" name="TextBox 2"/>
          <p:cNvSpPr txBox="1"/>
          <p:nvPr/>
        </p:nvSpPr>
        <p:spPr>
          <a:xfrm>
            <a:off x="1028700" y="5039712"/>
            <a:ext cx="10185202" cy="727075"/>
          </a:xfrm>
          <a:prstGeom prst="rect">
            <a:avLst/>
          </a:prstGeom>
        </p:spPr>
        <p:txBody>
          <a:bodyPr lIns="0" tIns="0" rIns="0" bIns="0" rtlCol="0" anchor="t">
            <a:spAutoFit/>
          </a:bodyPr>
          <a:lstStyle/>
          <a:p>
            <a:pPr marL="0" lvl="0" indent="0" algn="l">
              <a:lnSpc>
                <a:spcPts val="5000"/>
              </a:lnSpc>
              <a:spcBef>
                <a:spcPct val="0"/>
              </a:spcBef>
            </a:pPr>
            <a:r>
              <a:rPr lang="en-US" sz="5000" b="1" u="none" strike="noStrike">
                <a:solidFill>
                  <a:srgbClr val="FFFFFF"/>
                </a:solidFill>
                <a:latin typeface="Horizon"/>
                <a:ea typeface="Horizon"/>
                <a:cs typeface="Horizon"/>
                <a:sym typeface="Horizon"/>
              </a:rPr>
              <a:t>Content Calendar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1028700" y="703213"/>
            <a:ext cx="4435048" cy="8870918"/>
            <a:chOff x="0" y="-433983"/>
            <a:chExt cx="5913398" cy="11827891"/>
          </a:xfrm>
        </p:grpSpPr>
        <p:grpSp>
          <p:nvGrpSpPr>
            <p:cNvPr id="3" name="Group 3"/>
            <p:cNvGrpSpPr/>
            <p:nvPr/>
          </p:nvGrpSpPr>
          <p:grpSpPr>
            <a:xfrm>
              <a:off x="0" y="0"/>
              <a:ext cx="5913398" cy="11393908"/>
              <a:chOff x="0" y="0"/>
              <a:chExt cx="1168079" cy="2250648"/>
            </a:xfrm>
          </p:grpSpPr>
          <p:sp>
            <p:nvSpPr>
              <p:cNvPr id="4" name="Freeform 4"/>
              <p:cNvSpPr/>
              <p:nvPr/>
            </p:nvSpPr>
            <p:spPr>
              <a:xfrm>
                <a:off x="0" y="0"/>
                <a:ext cx="1168079" cy="2250648"/>
              </a:xfrm>
              <a:custGeom>
                <a:avLst/>
                <a:gdLst/>
                <a:ahLst/>
                <a:cxnLst/>
                <a:rect l="l" t="t" r="r" b="b"/>
                <a:pathLst>
                  <a:path w="1168079" h="2250648">
                    <a:moveTo>
                      <a:pt x="89027" y="0"/>
                    </a:moveTo>
                    <a:lnTo>
                      <a:pt x="1079052" y="0"/>
                    </a:lnTo>
                    <a:cubicBezTo>
                      <a:pt x="1102663" y="0"/>
                      <a:pt x="1125307" y="9380"/>
                      <a:pt x="1142003" y="26075"/>
                    </a:cubicBezTo>
                    <a:cubicBezTo>
                      <a:pt x="1158699" y="42771"/>
                      <a:pt x="1168079" y="65415"/>
                      <a:pt x="1168079" y="89027"/>
                    </a:cubicBezTo>
                    <a:lnTo>
                      <a:pt x="1168079" y="2161622"/>
                    </a:lnTo>
                    <a:cubicBezTo>
                      <a:pt x="1168079" y="2185233"/>
                      <a:pt x="1158699" y="2207877"/>
                      <a:pt x="1142003" y="2224573"/>
                    </a:cubicBezTo>
                    <a:cubicBezTo>
                      <a:pt x="1125307" y="2241269"/>
                      <a:pt x="1102663" y="2250648"/>
                      <a:pt x="1079052" y="2250648"/>
                    </a:cubicBezTo>
                    <a:lnTo>
                      <a:pt x="89027" y="2250648"/>
                    </a:lnTo>
                    <a:cubicBezTo>
                      <a:pt x="65415" y="2250648"/>
                      <a:pt x="42771" y="2241269"/>
                      <a:pt x="26075" y="2224573"/>
                    </a:cubicBezTo>
                    <a:cubicBezTo>
                      <a:pt x="9380" y="2207877"/>
                      <a:pt x="0" y="2185233"/>
                      <a:pt x="0" y="2161622"/>
                    </a:cubicBezTo>
                    <a:lnTo>
                      <a:pt x="0" y="89027"/>
                    </a:lnTo>
                    <a:cubicBezTo>
                      <a:pt x="0" y="65415"/>
                      <a:pt x="9380" y="42771"/>
                      <a:pt x="26075" y="26075"/>
                    </a:cubicBezTo>
                    <a:cubicBezTo>
                      <a:pt x="42771" y="9380"/>
                      <a:pt x="65415" y="0"/>
                      <a:pt x="89027" y="0"/>
                    </a:cubicBezTo>
                    <a:close/>
                  </a:path>
                </a:pathLst>
              </a:custGeom>
              <a:gradFill rotWithShape="1">
                <a:gsLst>
                  <a:gs pos="0">
                    <a:srgbClr val="A6A6A6">
                      <a:alpha val="100000"/>
                    </a:srgbClr>
                  </a:gs>
                  <a:gs pos="100000">
                    <a:srgbClr val="FFFFFF">
                      <a:alpha val="100000"/>
                    </a:srgbClr>
                  </a:gs>
                </a:gsLst>
                <a:lin ang="0"/>
              </a:gradFill>
            </p:spPr>
          </p:sp>
          <p:sp>
            <p:nvSpPr>
              <p:cNvPr id="5" name="TextBox 5"/>
              <p:cNvSpPr txBox="1"/>
              <p:nvPr/>
            </p:nvSpPr>
            <p:spPr>
              <a:xfrm>
                <a:off x="0" y="-85725"/>
                <a:ext cx="1168079" cy="2336373"/>
              </a:xfrm>
              <a:prstGeom prst="rect">
                <a:avLst/>
              </a:prstGeom>
            </p:spPr>
            <p:txBody>
              <a:bodyPr lIns="50800" tIns="50800" rIns="50800" bIns="50800" rtlCol="0" anchor="ctr"/>
              <a:lstStyle/>
              <a:p>
                <a:pPr algn="l">
                  <a:lnSpc>
                    <a:spcPts val="3000"/>
                  </a:lnSpc>
                </a:pPr>
                <a:endParaRPr dirty="0"/>
              </a:p>
              <a:p>
                <a:pPr algn="l">
                  <a:lnSpc>
                    <a:spcPts val="3000"/>
                  </a:lnSpc>
                </a:pPr>
                <a:r>
                  <a:rPr lang="en-US" sz="2000" b="1" dirty="0">
                    <a:solidFill>
                      <a:srgbClr val="000000"/>
                    </a:solidFill>
                    <a:latin typeface="Poppins Bold"/>
                    <a:ea typeface="Poppins Bold"/>
                    <a:cs typeface="Poppins Bold"/>
                    <a:sym typeface="Poppins Bold"/>
                  </a:rPr>
                  <a:t>Theme: Summer Style Edit</a:t>
                </a:r>
              </a:p>
              <a:p>
                <a:pPr algn="l">
                  <a:lnSpc>
                    <a:spcPts val="3000"/>
                  </a:lnSpc>
                </a:pPr>
                <a:endParaRPr lang="en-US" sz="2000" b="1" dirty="0">
                  <a:solidFill>
                    <a:srgbClr val="000000"/>
                  </a:solidFill>
                  <a:latin typeface="Poppins Bold"/>
                  <a:ea typeface="Poppins Bold"/>
                  <a:cs typeface="Poppins Bold"/>
                  <a:sym typeface="Poppins Bold"/>
                </a:endParaRPr>
              </a:p>
              <a:p>
                <a:pPr algn="l">
                  <a:lnSpc>
                    <a:spcPts val="3000"/>
                  </a:lnSpc>
                </a:pPr>
                <a:r>
                  <a:rPr lang="en-US" sz="2000" dirty="0">
                    <a:solidFill>
                      <a:srgbClr val="000000"/>
                    </a:solidFill>
                    <a:latin typeface="Poppins"/>
                    <a:ea typeface="Poppins"/>
                    <a:cs typeface="Poppins"/>
                    <a:sym typeface="Poppins"/>
                  </a:rPr>
                  <a:t>Sale: </a:t>
                </a:r>
              </a:p>
              <a:p>
                <a:pPr algn="l">
                  <a:lnSpc>
                    <a:spcPts val="3000"/>
                  </a:lnSpc>
                </a:pPr>
                <a:r>
                  <a:rPr lang="en-US" sz="2000" dirty="0">
                    <a:solidFill>
                      <a:srgbClr val="000000"/>
                    </a:solidFill>
                    <a:latin typeface="Poppins"/>
                    <a:ea typeface="Poppins"/>
                    <a:cs typeface="Poppins"/>
                    <a:sym typeface="Poppins"/>
                  </a:rPr>
                  <a:t>Summer fashion arrivals, + travel season </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dirty="0">
                    <a:solidFill>
                      <a:srgbClr val="000000"/>
                    </a:solidFill>
                    <a:latin typeface="Poppins"/>
                    <a:ea typeface="Poppins"/>
                    <a:cs typeface="Poppins"/>
                    <a:sym typeface="Poppins"/>
                  </a:rPr>
                  <a:t>Focus:</a:t>
                </a:r>
              </a:p>
              <a:p>
                <a:pPr algn="l">
                  <a:lnSpc>
                    <a:spcPts val="3000"/>
                  </a:lnSpc>
                </a:pPr>
                <a:r>
                  <a:rPr lang="en-US" sz="2000" dirty="0">
                    <a:solidFill>
                      <a:srgbClr val="000000"/>
                    </a:solidFill>
                    <a:latin typeface="Poppins"/>
                    <a:ea typeface="Poppins"/>
                    <a:cs typeface="Poppins"/>
                    <a:sym typeface="Poppins"/>
                  </a:rPr>
                  <a:t>Eyewear (Tom Ford, Barton Perreira), </a:t>
                </a:r>
              </a:p>
              <a:p>
                <a:pPr algn="l">
                  <a:lnSpc>
                    <a:spcPts val="3000"/>
                  </a:lnSpc>
                </a:pPr>
                <a:r>
                  <a:rPr lang="en-US" sz="2000" dirty="0">
                    <a:solidFill>
                      <a:srgbClr val="000000"/>
                    </a:solidFill>
                    <a:latin typeface="Poppins"/>
                    <a:ea typeface="Poppins"/>
                    <a:cs typeface="Poppins"/>
                    <a:sym typeface="Poppins"/>
                  </a:rPr>
                  <a:t>Footwear (Dune, Cole Haan), Samsonite/Tumi luggage</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dirty="0">
                    <a:solidFill>
                      <a:srgbClr val="000000"/>
                    </a:solidFill>
                    <a:latin typeface="Poppins"/>
                    <a:ea typeface="Poppins"/>
                    <a:cs typeface="Poppins"/>
                    <a:sym typeface="Poppins"/>
                  </a:rPr>
                  <a:t>Content: </a:t>
                </a:r>
              </a:p>
              <a:p>
                <a:pPr algn="l">
                  <a:lnSpc>
                    <a:spcPts val="3000"/>
                  </a:lnSpc>
                </a:pPr>
                <a:r>
                  <a:rPr lang="en-US" sz="2000" dirty="0">
                    <a:solidFill>
                      <a:srgbClr val="000000"/>
                    </a:solidFill>
                    <a:latin typeface="Poppins"/>
                    <a:ea typeface="Poppins"/>
                    <a:cs typeface="Poppins"/>
                    <a:sym typeface="Poppins"/>
                  </a:rPr>
                  <a:t>"Holiday-ready looks" — airport + resort fashion</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dirty="0">
                    <a:solidFill>
                      <a:srgbClr val="000000"/>
                    </a:solidFill>
                    <a:latin typeface="Poppins"/>
                    <a:ea typeface="Poppins"/>
                    <a:cs typeface="Poppins"/>
                    <a:sym typeface="Poppins"/>
                  </a:rPr>
                  <a:t>RX Hook: </a:t>
                </a:r>
              </a:p>
              <a:p>
                <a:pPr algn="l">
                  <a:lnSpc>
                    <a:spcPts val="3000"/>
                  </a:lnSpc>
                </a:pPr>
                <a:r>
                  <a:rPr lang="en-US" sz="2000" dirty="0">
                    <a:solidFill>
                      <a:srgbClr val="000000"/>
                    </a:solidFill>
                    <a:latin typeface="Poppins"/>
                    <a:ea typeface="Poppins"/>
                    <a:cs typeface="Poppins"/>
                    <a:sym typeface="Poppins"/>
                  </a:rPr>
                  <a:t>"Pack luxury, earn luxury — 10X on your travel style haul"</a:t>
                </a:r>
              </a:p>
            </p:txBody>
          </p:sp>
        </p:grpSp>
        <p:grpSp>
          <p:nvGrpSpPr>
            <p:cNvPr id="6" name="Group 6"/>
            <p:cNvGrpSpPr/>
            <p:nvPr/>
          </p:nvGrpSpPr>
          <p:grpSpPr>
            <a:xfrm>
              <a:off x="0" y="-433983"/>
              <a:ext cx="5913398" cy="1523379"/>
              <a:chOff x="0" y="-85725"/>
              <a:chExt cx="1168079" cy="300914"/>
            </a:xfrm>
          </p:grpSpPr>
          <p:sp>
            <p:nvSpPr>
              <p:cNvPr id="7" name="Freeform 7"/>
              <p:cNvSpPr/>
              <p:nvPr/>
            </p:nvSpPr>
            <p:spPr>
              <a:xfrm>
                <a:off x="0" y="0"/>
                <a:ext cx="1168079" cy="160553"/>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8" name="TextBox 8"/>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April - May</a:t>
                </a:r>
              </a:p>
            </p:txBody>
          </p:sp>
        </p:grpSp>
      </p:grpSp>
      <p:grpSp>
        <p:nvGrpSpPr>
          <p:cNvPr id="9" name="Group 9"/>
          <p:cNvGrpSpPr/>
          <p:nvPr/>
        </p:nvGrpSpPr>
        <p:grpSpPr>
          <a:xfrm>
            <a:off x="6926476" y="703213"/>
            <a:ext cx="4435048" cy="8870918"/>
            <a:chOff x="0" y="-433983"/>
            <a:chExt cx="5913398" cy="11827891"/>
          </a:xfrm>
        </p:grpSpPr>
        <p:grpSp>
          <p:nvGrpSpPr>
            <p:cNvPr id="10" name="Group 10"/>
            <p:cNvGrpSpPr/>
            <p:nvPr/>
          </p:nvGrpSpPr>
          <p:grpSpPr>
            <a:xfrm>
              <a:off x="0" y="0"/>
              <a:ext cx="5913398" cy="11393908"/>
              <a:chOff x="0" y="0"/>
              <a:chExt cx="1168079" cy="2250648"/>
            </a:xfrm>
          </p:grpSpPr>
          <p:sp>
            <p:nvSpPr>
              <p:cNvPr id="11" name="Freeform 11"/>
              <p:cNvSpPr/>
              <p:nvPr/>
            </p:nvSpPr>
            <p:spPr>
              <a:xfrm>
                <a:off x="0" y="0"/>
                <a:ext cx="1168079" cy="2250648"/>
              </a:xfrm>
              <a:custGeom>
                <a:avLst/>
                <a:gdLst/>
                <a:ahLst/>
                <a:cxnLst/>
                <a:rect l="l" t="t" r="r" b="b"/>
                <a:pathLst>
                  <a:path w="1168079" h="2250648">
                    <a:moveTo>
                      <a:pt x="89027" y="0"/>
                    </a:moveTo>
                    <a:lnTo>
                      <a:pt x="1079052" y="0"/>
                    </a:lnTo>
                    <a:cubicBezTo>
                      <a:pt x="1102663" y="0"/>
                      <a:pt x="1125307" y="9380"/>
                      <a:pt x="1142003" y="26075"/>
                    </a:cubicBezTo>
                    <a:cubicBezTo>
                      <a:pt x="1158699" y="42771"/>
                      <a:pt x="1168079" y="65415"/>
                      <a:pt x="1168079" y="89027"/>
                    </a:cubicBezTo>
                    <a:lnTo>
                      <a:pt x="1168079" y="2161622"/>
                    </a:lnTo>
                    <a:cubicBezTo>
                      <a:pt x="1168079" y="2185233"/>
                      <a:pt x="1158699" y="2207877"/>
                      <a:pt x="1142003" y="2224573"/>
                    </a:cubicBezTo>
                    <a:cubicBezTo>
                      <a:pt x="1125307" y="2241269"/>
                      <a:pt x="1102663" y="2250648"/>
                      <a:pt x="1079052" y="2250648"/>
                    </a:cubicBezTo>
                    <a:lnTo>
                      <a:pt x="89027" y="2250648"/>
                    </a:lnTo>
                    <a:cubicBezTo>
                      <a:pt x="65415" y="2250648"/>
                      <a:pt x="42771" y="2241269"/>
                      <a:pt x="26075" y="2224573"/>
                    </a:cubicBezTo>
                    <a:cubicBezTo>
                      <a:pt x="9380" y="2207877"/>
                      <a:pt x="0" y="2185233"/>
                      <a:pt x="0" y="2161622"/>
                    </a:cubicBezTo>
                    <a:lnTo>
                      <a:pt x="0" y="89027"/>
                    </a:lnTo>
                    <a:cubicBezTo>
                      <a:pt x="0" y="65415"/>
                      <a:pt x="9380" y="42771"/>
                      <a:pt x="26075" y="26075"/>
                    </a:cubicBezTo>
                    <a:cubicBezTo>
                      <a:pt x="42771" y="9380"/>
                      <a:pt x="65415" y="0"/>
                      <a:pt x="89027" y="0"/>
                    </a:cubicBezTo>
                    <a:close/>
                  </a:path>
                </a:pathLst>
              </a:custGeom>
              <a:gradFill rotWithShape="1">
                <a:gsLst>
                  <a:gs pos="0">
                    <a:srgbClr val="A6A6A6">
                      <a:alpha val="100000"/>
                    </a:srgbClr>
                  </a:gs>
                  <a:gs pos="100000">
                    <a:srgbClr val="FFFFFF">
                      <a:alpha val="100000"/>
                    </a:srgbClr>
                  </a:gs>
                </a:gsLst>
                <a:lin ang="0"/>
              </a:gradFill>
            </p:spPr>
          </p:sp>
          <p:sp>
            <p:nvSpPr>
              <p:cNvPr id="12" name="TextBox 12"/>
              <p:cNvSpPr txBox="1"/>
              <p:nvPr/>
            </p:nvSpPr>
            <p:spPr>
              <a:xfrm>
                <a:off x="0" y="-85725"/>
                <a:ext cx="1168079" cy="2336373"/>
              </a:xfrm>
              <a:prstGeom prst="rect">
                <a:avLst/>
              </a:prstGeom>
            </p:spPr>
            <p:txBody>
              <a:bodyPr lIns="50800" tIns="50800" rIns="50800" bIns="50800" rtlCol="0" anchor="ctr"/>
              <a:lstStyle/>
              <a:p>
                <a:pPr algn="l">
                  <a:lnSpc>
                    <a:spcPts val="3000"/>
                  </a:lnSpc>
                </a:pPr>
                <a:endParaRPr/>
              </a:p>
              <a:p>
                <a:pPr algn="l">
                  <a:lnSpc>
                    <a:spcPts val="3000"/>
                  </a:lnSpc>
                </a:pPr>
                <a:r>
                  <a:rPr lang="en-US" sz="2000" b="1">
                    <a:solidFill>
                      <a:srgbClr val="000000"/>
                    </a:solidFill>
                    <a:latin typeface="Poppins Bold"/>
                    <a:ea typeface="Poppins Bold"/>
                    <a:cs typeface="Poppins Bold"/>
                    <a:sym typeface="Poppins Bold"/>
                  </a:rPr>
                  <a:t>Theme: Summer EOSS — Big Savings</a:t>
                </a:r>
              </a:p>
              <a:p>
                <a:pPr algn="l">
                  <a:lnSpc>
                    <a:spcPts val="3000"/>
                  </a:lnSpc>
                </a:pPr>
                <a:endParaRPr lang="en-US" sz="2000" b="1">
                  <a:solidFill>
                    <a:srgbClr val="000000"/>
                  </a:solidFill>
                  <a:latin typeface="Poppins Bold"/>
                  <a:ea typeface="Poppins Bold"/>
                  <a:cs typeface="Poppins Bold"/>
                  <a:sym typeface="Poppins Bold"/>
                </a:endParaRPr>
              </a:p>
              <a:p>
                <a:pPr algn="l">
                  <a:lnSpc>
                    <a:spcPts val="3000"/>
                  </a:lnSpc>
                </a:pPr>
                <a:r>
                  <a:rPr lang="en-US" sz="2000">
                    <a:solidFill>
                      <a:srgbClr val="000000"/>
                    </a:solidFill>
                    <a:latin typeface="Poppins"/>
                    <a:ea typeface="Poppins"/>
                    <a:cs typeface="Poppins"/>
                    <a:sym typeface="Poppins"/>
                  </a:rPr>
                  <a:t>Sale: </a:t>
                </a:r>
              </a:p>
              <a:p>
                <a:pPr algn="l">
                  <a:lnSpc>
                    <a:spcPts val="3000"/>
                  </a:lnSpc>
                </a:pPr>
                <a:r>
                  <a:rPr lang="en-US" sz="2000">
                    <a:solidFill>
                      <a:srgbClr val="000000"/>
                    </a:solidFill>
                    <a:latin typeface="Poppins"/>
                    <a:ea typeface="Poppins"/>
                    <a:cs typeface="Poppins"/>
                    <a:sym typeface="Poppins"/>
                  </a:rPr>
                  <a:t>Summer End of Season Sale (≈1–7 Jun)</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b="1">
                    <a:solidFill>
                      <a:srgbClr val="000000"/>
                    </a:solidFill>
                    <a:latin typeface="Poppins Medium"/>
                    <a:ea typeface="Poppins Medium"/>
                    <a:cs typeface="Poppins Medium"/>
                    <a:sym typeface="Poppins Medium"/>
                  </a:rPr>
                  <a:t>Focus:</a:t>
                </a:r>
                <a:r>
                  <a:rPr lang="en-US" sz="2000">
                    <a:solidFill>
                      <a:srgbClr val="000000"/>
                    </a:solidFill>
                    <a:latin typeface="Poppins"/>
                    <a:ea typeface="Poppins"/>
                    <a:cs typeface="Poppins"/>
                    <a:sym typeface="Poppins"/>
                  </a:rPr>
                  <a:t> </a:t>
                </a:r>
              </a:p>
              <a:p>
                <a:pPr algn="l">
                  <a:lnSpc>
                    <a:spcPts val="3000"/>
                  </a:lnSpc>
                </a:pPr>
                <a:r>
                  <a:rPr lang="en-US" sz="2000">
                    <a:solidFill>
                      <a:srgbClr val="000000"/>
                    </a:solidFill>
                    <a:latin typeface="Poppins"/>
                    <a:ea typeface="Poppins"/>
                    <a:cs typeface="Poppins"/>
                    <a:sym typeface="Poppins"/>
                  </a:rPr>
                  <a:t>Fashion, bags (Michael Kors, Coach, Aspinal), footwear — up to 50% off</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Content: </a:t>
                </a:r>
              </a:p>
              <a:p>
                <a:pPr algn="l">
                  <a:lnSpc>
                    <a:spcPts val="3000"/>
                  </a:lnSpc>
                </a:pPr>
                <a:r>
                  <a:rPr lang="en-US" sz="2000">
                    <a:solidFill>
                      <a:srgbClr val="000000"/>
                    </a:solidFill>
                    <a:latin typeface="Poppins"/>
                    <a:ea typeface="Poppins"/>
                    <a:cs typeface="Poppins"/>
                    <a:sym typeface="Poppins"/>
                  </a:rPr>
                  <a:t> "EOSS + 10X = best time to shop" calculator/push</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RX Hook: </a:t>
                </a:r>
              </a:p>
              <a:p>
                <a:pPr algn="l">
                  <a:lnSpc>
                    <a:spcPts val="3000"/>
                  </a:lnSpc>
                </a:pPr>
                <a:r>
                  <a:rPr lang="en-US" sz="2000">
                    <a:solidFill>
                      <a:srgbClr val="000000"/>
                    </a:solidFill>
                    <a:latin typeface="Poppins"/>
                    <a:ea typeface="Poppins"/>
                    <a:cs typeface="Poppins"/>
                    <a:sym typeface="Poppins"/>
                  </a:rPr>
                  <a:t> "Discounted price + 10X points = value ++"</a:t>
                </a:r>
              </a:p>
            </p:txBody>
          </p:sp>
        </p:grpSp>
        <p:grpSp>
          <p:nvGrpSpPr>
            <p:cNvPr id="13" name="Group 13"/>
            <p:cNvGrpSpPr/>
            <p:nvPr/>
          </p:nvGrpSpPr>
          <p:grpSpPr>
            <a:xfrm>
              <a:off x="0" y="-433983"/>
              <a:ext cx="5913398" cy="1523379"/>
              <a:chOff x="0" y="-85725"/>
              <a:chExt cx="1168079" cy="300914"/>
            </a:xfrm>
          </p:grpSpPr>
          <p:sp>
            <p:nvSpPr>
              <p:cNvPr id="14" name="Freeform 14"/>
              <p:cNvSpPr/>
              <p:nvPr/>
            </p:nvSpPr>
            <p:spPr>
              <a:xfrm>
                <a:off x="0" y="0"/>
                <a:ext cx="1168079" cy="160553"/>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15" name="TextBox 15"/>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June</a:t>
                </a:r>
              </a:p>
            </p:txBody>
          </p:sp>
        </p:grpSp>
      </p:grpSp>
      <p:grpSp>
        <p:nvGrpSpPr>
          <p:cNvPr id="16" name="Group 16"/>
          <p:cNvGrpSpPr/>
          <p:nvPr/>
        </p:nvGrpSpPr>
        <p:grpSpPr>
          <a:xfrm>
            <a:off x="12828374" y="703213"/>
            <a:ext cx="4444573" cy="8870918"/>
            <a:chOff x="0" y="-433983"/>
            <a:chExt cx="5926098" cy="11827891"/>
          </a:xfrm>
        </p:grpSpPr>
        <p:grpSp>
          <p:nvGrpSpPr>
            <p:cNvPr id="17" name="Group 17"/>
            <p:cNvGrpSpPr/>
            <p:nvPr/>
          </p:nvGrpSpPr>
          <p:grpSpPr>
            <a:xfrm>
              <a:off x="0" y="0"/>
              <a:ext cx="5900698" cy="11393908"/>
              <a:chOff x="0" y="0"/>
              <a:chExt cx="1165570" cy="2250648"/>
            </a:xfrm>
          </p:grpSpPr>
          <p:sp>
            <p:nvSpPr>
              <p:cNvPr id="18" name="Freeform 18"/>
              <p:cNvSpPr/>
              <p:nvPr/>
            </p:nvSpPr>
            <p:spPr>
              <a:xfrm>
                <a:off x="0" y="0"/>
                <a:ext cx="1165570" cy="2250648"/>
              </a:xfrm>
              <a:custGeom>
                <a:avLst/>
                <a:gdLst/>
                <a:ahLst/>
                <a:cxnLst/>
                <a:rect l="l" t="t" r="r" b="b"/>
                <a:pathLst>
                  <a:path w="1165570" h="2250648">
                    <a:moveTo>
                      <a:pt x="89218" y="0"/>
                    </a:moveTo>
                    <a:lnTo>
                      <a:pt x="1076352" y="0"/>
                    </a:lnTo>
                    <a:cubicBezTo>
                      <a:pt x="1100014" y="0"/>
                      <a:pt x="1122707" y="9400"/>
                      <a:pt x="1139438" y="26131"/>
                    </a:cubicBezTo>
                    <a:cubicBezTo>
                      <a:pt x="1156170" y="42863"/>
                      <a:pt x="1165570" y="65556"/>
                      <a:pt x="1165570" y="89218"/>
                    </a:cubicBezTo>
                    <a:lnTo>
                      <a:pt x="1165570" y="2161430"/>
                    </a:lnTo>
                    <a:cubicBezTo>
                      <a:pt x="1165570" y="2185092"/>
                      <a:pt x="1156170" y="2207785"/>
                      <a:pt x="1139438" y="2224517"/>
                    </a:cubicBezTo>
                    <a:cubicBezTo>
                      <a:pt x="1122707" y="2241249"/>
                      <a:pt x="1100014" y="2250648"/>
                      <a:pt x="1076352" y="2250648"/>
                    </a:cubicBezTo>
                    <a:lnTo>
                      <a:pt x="89218" y="2250648"/>
                    </a:lnTo>
                    <a:cubicBezTo>
                      <a:pt x="65556" y="2250648"/>
                      <a:pt x="42863" y="2241249"/>
                      <a:pt x="26131" y="2224517"/>
                    </a:cubicBezTo>
                    <a:cubicBezTo>
                      <a:pt x="9400" y="2207785"/>
                      <a:pt x="0" y="2185092"/>
                      <a:pt x="0" y="2161430"/>
                    </a:cubicBezTo>
                    <a:lnTo>
                      <a:pt x="0" y="89218"/>
                    </a:lnTo>
                    <a:cubicBezTo>
                      <a:pt x="0" y="65556"/>
                      <a:pt x="9400" y="42863"/>
                      <a:pt x="26131" y="26131"/>
                    </a:cubicBezTo>
                    <a:cubicBezTo>
                      <a:pt x="42863" y="9400"/>
                      <a:pt x="65556" y="0"/>
                      <a:pt x="89218" y="0"/>
                    </a:cubicBezTo>
                    <a:close/>
                  </a:path>
                </a:pathLst>
              </a:custGeom>
              <a:gradFill rotWithShape="1">
                <a:gsLst>
                  <a:gs pos="0">
                    <a:srgbClr val="A6A6A6">
                      <a:alpha val="100000"/>
                    </a:srgbClr>
                  </a:gs>
                  <a:gs pos="100000">
                    <a:srgbClr val="FFFFFF">
                      <a:alpha val="100000"/>
                    </a:srgbClr>
                  </a:gs>
                </a:gsLst>
                <a:lin ang="0"/>
              </a:gradFill>
            </p:spPr>
          </p:sp>
          <p:sp>
            <p:nvSpPr>
              <p:cNvPr id="19" name="TextBox 19"/>
              <p:cNvSpPr txBox="1"/>
              <p:nvPr/>
            </p:nvSpPr>
            <p:spPr>
              <a:xfrm>
                <a:off x="0" y="-85725"/>
                <a:ext cx="1165570" cy="2336373"/>
              </a:xfrm>
              <a:prstGeom prst="rect">
                <a:avLst/>
              </a:prstGeom>
            </p:spPr>
            <p:txBody>
              <a:bodyPr lIns="50800" tIns="50800" rIns="50800" bIns="50800" rtlCol="0" anchor="ctr"/>
              <a:lstStyle/>
              <a:p>
                <a:pPr algn="l">
                  <a:lnSpc>
                    <a:spcPts val="3000"/>
                  </a:lnSpc>
                </a:pPr>
                <a:r>
                  <a:rPr lang="en-US" sz="2000" b="1" dirty="0">
                    <a:solidFill>
                      <a:srgbClr val="000000"/>
                    </a:solidFill>
                    <a:latin typeface="Poppins Bold"/>
                    <a:ea typeface="Poppins Bold"/>
                    <a:cs typeface="Poppins Bold"/>
                    <a:sym typeface="Poppins Bold"/>
                  </a:rPr>
                  <a:t>Theme: Moments that </a:t>
                </a:r>
                <a:r>
                  <a:rPr lang="en-US" sz="2000" b="1" dirty="0" err="1">
                    <a:solidFill>
                      <a:srgbClr val="000000"/>
                    </a:solidFill>
                    <a:latin typeface="Poppins Bold"/>
                    <a:ea typeface="Poppins Bold"/>
                    <a:cs typeface="Poppins Bold"/>
                    <a:sym typeface="Poppins Bold"/>
                  </a:rPr>
                  <a:t>CLiQ</a:t>
                </a:r>
                <a:r>
                  <a:rPr lang="en-US" sz="2000" b="1" dirty="0">
                    <a:solidFill>
                      <a:srgbClr val="000000"/>
                    </a:solidFill>
                    <a:latin typeface="Poppins Bold"/>
                    <a:ea typeface="Poppins Bold"/>
                    <a:cs typeface="Poppins Bold"/>
                    <a:sym typeface="Poppins Bold"/>
                  </a:rPr>
                  <a:t> + Festive Warm-Up</a:t>
                </a:r>
              </a:p>
              <a:p>
                <a:pPr algn="l">
                  <a:lnSpc>
                    <a:spcPts val="3000"/>
                  </a:lnSpc>
                </a:pPr>
                <a:endParaRPr lang="en-US" sz="2000" b="1" dirty="0">
                  <a:solidFill>
                    <a:srgbClr val="000000"/>
                  </a:solidFill>
                  <a:latin typeface="Poppins Bold"/>
                  <a:ea typeface="Poppins Bold"/>
                  <a:cs typeface="Poppins Bold"/>
                  <a:sym typeface="Poppins Bold"/>
                </a:endParaRPr>
              </a:p>
              <a:p>
                <a:pPr algn="l">
                  <a:lnSpc>
                    <a:spcPts val="3000"/>
                  </a:lnSpc>
                </a:pPr>
                <a:r>
                  <a:rPr lang="en-US" sz="2000" dirty="0">
                    <a:solidFill>
                      <a:srgbClr val="000000"/>
                    </a:solidFill>
                    <a:latin typeface="Poppins"/>
                    <a:ea typeface="Poppins"/>
                    <a:cs typeface="Poppins"/>
                    <a:sym typeface="Poppins"/>
                  </a:rPr>
                  <a:t>Sale: </a:t>
                </a:r>
              </a:p>
              <a:p>
                <a:pPr algn="l">
                  <a:lnSpc>
                    <a:spcPts val="3000"/>
                  </a:lnSpc>
                </a:pPr>
                <a:r>
                  <a:rPr lang="en-US" sz="2000" dirty="0">
                    <a:solidFill>
                      <a:srgbClr val="000000"/>
                    </a:solidFill>
                    <a:latin typeface="Poppins"/>
                    <a:ea typeface="Poppins"/>
                    <a:cs typeface="Poppins"/>
                    <a:sym typeface="Poppins"/>
                  </a:rPr>
                  <a:t>Rakhi + Independence + Fashion Fest</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b="1" dirty="0">
                    <a:solidFill>
                      <a:srgbClr val="000000"/>
                    </a:solidFill>
                    <a:latin typeface="Poppins Medium"/>
                    <a:ea typeface="Poppins Medium"/>
                    <a:cs typeface="Poppins Medium"/>
                    <a:sym typeface="Poppins Medium"/>
                  </a:rPr>
                  <a:t>Focus:</a:t>
                </a:r>
                <a:r>
                  <a:rPr lang="en-US" sz="2000" dirty="0">
                    <a:solidFill>
                      <a:srgbClr val="000000"/>
                    </a:solidFill>
                    <a:latin typeface="Poppins"/>
                    <a:ea typeface="Poppins"/>
                    <a:cs typeface="Poppins"/>
                    <a:sym typeface="Poppins"/>
                  </a:rPr>
                  <a:t> </a:t>
                </a:r>
              </a:p>
              <a:p>
                <a:pPr algn="l">
                  <a:lnSpc>
                    <a:spcPts val="3000"/>
                  </a:lnSpc>
                </a:pPr>
                <a:r>
                  <a:rPr lang="en-US" sz="2000" dirty="0">
                    <a:solidFill>
                      <a:srgbClr val="000000"/>
                    </a:solidFill>
                    <a:latin typeface="Poppins"/>
                    <a:ea typeface="Poppins"/>
                    <a:cs typeface="Poppins"/>
                    <a:sym typeface="Poppins"/>
                  </a:rPr>
                  <a:t>All categories + Indian Ethnic Wear </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dirty="0">
                    <a:solidFill>
                      <a:srgbClr val="000000"/>
                    </a:solidFill>
                    <a:latin typeface="Poppins"/>
                    <a:ea typeface="Poppins"/>
                    <a:cs typeface="Poppins"/>
                    <a:sym typeface="Poppins"/>
                  </a:rPr>
                  <a:t>Content: </a:t>
                </a:r>
              </a:p>
              <a:p>
                <a:pPr algn="l">
                  <a:lnSpc>
                    <a:spcPts val="3000"/>
                  </a:lnSpc>
                </a:pPr>
                <a:r>
                  <a:rPr lang="en-US" sz="2000" dirty="0">
                    <a:solidFill>
                      <a:srgbClr val="000000"/>
                    </a:solidFill>
                    <a:latin typeface="Poppins"/>
                    <a:ea typeface="Poppins"/>
                    <a:cs typeface="Poppins"/>
                    <a:sym typeface="Poppins"/>
                  </a:rPr>
                  <a:t> "Dress for the season of celebrations"</a:t>
                </a:r>
              </a:p>
              <a:p>
                <a:pPr algn="l">
                  <a:lnSpc>
                    <a:spcPts val="3000"/>
                  </a:lnSpc>
                </a:pPr>
                <a:endParaRPr lang="en-US" sz="2000" dirty="0">
                  <a:solidFill>
                    <a:srgbClr val="000000"/>
                  </a:solidFill>
                  <a:latin typeface="Poppins"/>
                  <a:ea typeface="Poppins"/>
                  <a:cs typeface="Poppins"/>
                  <a:sym typeface="Poppins"/>
                </a:endParaRPr>
              </a:p>
              <a:p>
                <a:pPr algn="l">
                  <a:lnSpc>
                    <a:spcPts val="3000"/>
                  </a:lnSpc>
                </a:pPr>
                <a:r>
                  <a:rPr lang="en-US" sz="2000" dirty="0">
                    <a:solidFill>
                      <a:srgbClr val="000000"/>
                    </a:solidFill>
                    <a:latin typeface="Poppins"/>
                    <a:ea typeface="Poppins"/>
                    <a:cs typeface="Poppins"/>
                    <a:sym typeface="Poppins"/>
                  </a:rPr>
                  <a:t>RX Hook: </a:t>
                </a:r>
              </a:p>
              <a:p>
                <a:pPr algn="l">
                  <a:lnSpc>
                    <a:spcPts val="3000"/>
                  </a:lnSpc>
                </a:pPr>
                <a:r>
                  <a:rPr lang="en-US" sz="2000" dirty="0">
                    <a:solidFill>
                      <a:srgbClr val="000000"/>
                    </a:solidFill>
                    <a:latin typeface="Poppins"/>
                    <a:ea typeface="Poppins"/>
                    <a:cs typeface="Poppins"/>
                    <a:sym typeface="Poppins"/>
                  </a:rPr>
                  <a:t>"Wedding season begins - earn X"</a:t>
                </a:r>
              </a:p>
            </p:txBody>
          </p:sp>
        </p:grpSp>
        <p:grpSp>
          <p:nvGrpSpPr>
            <p:cNvPr id="20" name="Group 20"/>
            <p:cNvGrpSpPr/>
            <p:nvPr/>
          </p:nvGrpSpPr>
          <p:grpSpPr>
            <a:xfrm>
              <a:off x="12700" y="-433983"/>
              <a:ext cx="5913398" cy="1523379"/>
              <a:chOff x="0" y="-85725"/>
              <a:chExt cx="1168079" cy="300914"/>
            </a:xfrm>
          </p:grpSpPr>
          <p:sp>
            <p:nvSpPr>
              <p:cNvPr id="21" name="Freeform 21"/>
              <p:cNvSpPr/>
              <p:nvPr/>
            </p:nvSpPr>
            <p:spPr>
              <a:xfrm>
                <a:off x="0" y="0"/>
                <a:ext cx="1168079" cy="160553"/>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22" name="TextBox 22"/>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July-Aug</a:t>
                </a:r>
              </a:p>
            </p:txBody>
          </p:sp>
        </p:gr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grpSp>
        <p:nvGrpSpPr>
          <p:cNvPr id="2" name="Group 2"/>
          <p:cNvGrpSpPr/>
          <p:nvPr/>
        </p:nvGrpSpPr>
        <p:grpSpPr>
          <a:xfrm>
            <a:off x="87263" y="1028700"/>
            <a:ext cx="4435048" cy="8545431"/>
            <a:chOff x="0" y="0"/>
            <a:chExt cx="5913398" cy="11393908"/>
          </a:xfrm>
        </p:grpSpPr>
        <p:grpSp>
          <p:nvGrpSpPr>
            <p:cNvPr id="3" name="Group 3"/>
            <p:cNvGrpSpPr/>
            <p:nvPr/>
          </p:nvGrpSpPr>
          <p:grpSpPr>
            <a:xfrm>
              <a:off x="0" y="0"/>
              <a:ext cx="5900698" cy="11393908"/>
              <a:chOff x="0" y="0"/>
              <a:chExt cx="1165570" cy="2250648"/>
            </a:xfrm>
          </p:grpSpPr>
          <p:sp>
            <p:nvSpPr>
              <p:cNvPr id="4" name="Freeform 4"/>
              <p:cNvSpPr/>
              <p:nvPr/>
            </p:nvSpPr>
            <p:spPr>
              <a:xfrm>
                <a:off x="0" y="0"/>
                <a:ext cx="1165570" cy="2250648"/>
              </a:xfrm>
              <a:custGeom>
                <a:avLst/>
                <a:gdLst/>
                <a:ahLst/>
                <a:cxnLst/>
                <a:rect l="l" t="t" r="r" b="b"/>
                <a:pathLst>
                  <a:path w="1165570" h="2250648">
                    <a:moveTo>
                      <a:pt x="89218" y="0"/>
                    </a:moveTo>
                    <a:lnTo>
                      <a:pt x="1076352" y="0"/>
                    </a:lnTo>
                    <a:cubicBezTo>
                      <a:pt x="1100014" y="0"/>
                      <a:pt x="1122707" y="9400"/>
                      <a:pt x="1139438" y="26131"/>
                    </a:cubicBezTo>
                    <a:cubicBezTo>
                      <a:pt x="1156170" y="42863"/>
                      <a:pt x="1165570" y="65556"/>
                      <a:pt x="1165570" y="89218"/>
                    </a:cubicBezTo>
                    <a:lnTo>
                      <a:pt x="1165570" y="2161430"/>
                    </a:lnTo>
                    <a:cubicBezTo>
                      <a:pt x="1165570" y="2185092"/>
                      <a:pt x="1156170" y="2207785"/>
                      <a:pt x="1139438" y="2224517"/>
                    </a:cubicBezTo>
                    <a:cubicBezTo>
                      <a:pt x="1122707" y="2241249"/>
                      <a:pt x="1100014" y="2250648"/>
                      <a:pt x="1076352" y="2250648"/>
                    </a:cubicBezTo>
                    <a:lnTo>
                      <a:pt x="89218" y="2250648"/>
                    </a:lnTo>
                    <a:cubicBezTo>
                      <a:pt x="65556" y="2250648"/>
                      <a:pt x="42863" y="2241249"/>
                      <a:pt x="26131" y="2224517"/>
                    </a:cubicBezTo>
                    <a:cubicBezTo>
                      <a:pt x="9400" y="2207785"/>
                      <a:pt x="0" y="2185092"/>
                      <a:pt x="0" y="2161430"/>
                    </a:cubicBezTo>
                    <a:lnTo>
                      <a:pt x="0" y="89218"/>
                    </a:lnTo>
                    <a:cubicBezTo>
                      <a:pt x="0" y="65556"/>
                      <a:pt x="9400" y="42863"/>
                      <a:pt x="26131" y="26131"/>
                    </a:cubicBezTo>
                    <a:cubicBezTo>
                      <a:pt x="42863" y="9400"/>
                      <a:pt x="65556" y="0"/>
                      <a:pt x="89218" y="0"/>
                    </a:cubicBezTo>
                    <a:close/>
                  </a:path>
                </a:pathLst>
              </a:custGeom>
              <a:gradFill rotWithShape="1">
                <a:gsLst>
                  <a:gs pos="0">
                    <a:srgbClr val="A6A6A6">
                      <a:alpha val="100000"/>
                    </a:srgbClr>
                  </a:gs>
                  <a:gs pos="100000">
                    <a:srgbClr val="FFFFFF">
                      <a:alpha val="100000"/>
                    </a:srgbClr>
                  </a:gs>
                </a:gsLst>
                <a:lin ang="0"/>
              </a:gradFill>
            </p:spPr>
          </p:sp>
          <p:sp>
            <p:nvSpPr>
              <p:cNvPr id="5" name="TextBox 5"/>
              <p:cNvSpPr txBox="1"/>
              <p:nvPr/>
            </p:nvSpPr>
            <p:spPr>
              <a:xfrm>
                <a:off x="0" y="-85725"/>
                <a:ext cx="1165570" cy="2336373"/>
              </a:xfrm>
              <a:prstGeom prst="rect">
                <a:avLst/>
              </a:prstGeom>
            </p:spPr>
            <p:txBody>
              <a:bodyPr lIns="50800" tIns="50800" rIns="50800" bIns="50800" rtlCol="0" anchor="ctr"/>
              <a:lstStyle/>
              <a:p>
                <a:pPr algn="l">
                  <a:lnSpc>
                    <a:spcPts val="3000"/>
                  </a:lnSpc>
                </a:pPr>
                <a:r>
                  <a:rPr lang="en-US" sz="2000" b="1">
                    <a:solidFill>
                      <a:srgbClr val="000000"/>
                    </a:solidFill>
                    <a:latin typeface="Poppins Bold"/>
                    <a:ea typeface="Poppins Bold"/>
                    <a:cs typeface="Poppins Bold"/>
                    <a:sym typeface="Poppins Bold"/>
                  </a:rPr>
                  <a:t>Theme: Festive Season Opener</a:t>
                </a:r>
              </a:p>
              <a:p>
                <a:pPr algn="l">
                  <a:lnSpc>
                    <a:spcPts val="3000"/>
                  </a:lnSpc>
                </a:pPr>
                <a:endParaRPr lang="en-US" sz="2000" b="1">
                  <a:solidFill>
                    <a:srgbClr val="000000"/>
                  </a:solidFill>
                  <a:latin typeface="Poppins Bold"/>
                  <a:ea typeface="Poppins Bold"/>
                  <a:cs typeface="Poppins Bold"/>
                  <a:sym typeface="Poppins Bold"/>
                </a:endParaRPr>
              </a:p>
              <a:p>
                <a:pPr algn="l">
                  <a:lnSpc>
                    <a:spcPts val="3000"/>
                  </a:lnSpc>
                </a:pPr>
                <a:r>
                  <a:rPr lang="en-US" sz="2000">
                    <a:solidFill>
                      <a:srgbClr val="000000"/>
                    </a:solidFill>
                    <a:latin typeface="Poppins"/>
                    <a:ea typeface="Poppins"/>
                    <a:cs typeface="Poppins"/>
                    <a:sym typeface="Poppins"/>
                  </a:rPr>
                  <a:t>Sale: </a:t>
                </a:r>
              </a:p>
              <a:p>
                <a:pPr algn="l">
                  <a:lnSpc>
                    <a:spcPts val="3000"/>
                  </a:lnSpc>
                </a:pPr>
                <a:r>
                  <a:rPr lang="en-US" sz="2000">
                    <a:solidFill>
                      <a:srgbClr val="000000"/>
                    </a:solidFill>
                    <a:latin typeface="Poppins"/>
                    <a:ea typeface="Poppins"/>
                    <a:cs typeface="Poppins"/>
                    <a:sym typeface="Poppins"/>
                  </a:rPr>
                  <a:t>No sale.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Focus:</a:t>
                </a:r>
              </a:p>
              <a:p>
                <a:pPr algn="l">
                  <a:lnSpc>
                    <a:spcPts val="3000"/>
                  </a:lnSpc>
                </a:pPr>
                <a:r>
                  <a:rPr lang="en-US" sz="2000">
                    <a:solidFill>
                      <a:srgbClr val="000000"/>
                    </a:solidFill>
                    <a:latin typeface="Poppins"/>
                    <a:ea typeface="Poppins"/>
                    <a:cs typeface="Poppins"/>
                    <a:sym typeface="Poppins"/>
                  </a:rPr>
                  <a:t>New Collection + Festive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Content: </a:t>
                </a:r>
              </a:p>
              <a:p>
                <a:pPr algn="l">
                  <a:lnSpc>
                    <a:spcPts val="3000"/>
                  </a:lnSpc>
                </a:pPr>
                <a:r>
                  <a:rPr lang="en-US" sz="2000">
                    <a:solidFill>
                      <a:srgbClr val="000000"/>
                    </a:solidFill>
                    <a:latin typeface="Poppins"/>
                    <a:ea typeface="Poppins"/>
                    <a:cs typeface="Poppins"/>
                    <a:sym typeface="Poppins"/>
                  </a:rPr>
                  <a:t> "First look - festive edit 2026 on Tata CLiQ Luxury"</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RX Hook: </a:t>
                </a:r>
              </a:p>
              <a:p>
                <a:pPr algn="l">
                  <a:lnSpc>
                    <a:spcPts val="3000"/>
                  </a:lnSpc>
                </a:pPr>
                <a:r>
                  <a:rPr lang="en-US" sz="2000">
                    <a:solidFill>
                      <a:srgbClr val="000000"/>
                    </a:solidFill>
                    <a:latin typeface="Poppins"/>
                    <a:ea typeface="Poppins"/>
                    <a:cs typeface="Poppins"/>
                    <a:sym typeface="Poppins"/>
                  </a:rPr>
                  <a:t> "Be first — AMEX cardmembers get early festive access"</a:t>
                </a:r>
              </a:p>
              <a:p>
                <a:pPr algn="l">
                  <a:lnSpc>
                    <a:spcPts val="3000"/>
                  </a:lnSpc>
                </a:pPr>
                <a:endParaRPr lang="en-US" sz="2000">
                  <a:solidFill>
                    <a:srgbClr val="000000"/>
                  </a:solidFill>
                  <a:latin typeface="Poppins"/>
                  <a:ea typeface="Poppins"/>
                  <a:cs typeface="Poppins"/>
                  <a:sym typeface="Poppins"/>
                </a:endParaRPr>
              </a:p>
            </p:txBody>
          </p:sp>
        </p:grpSp>
        <p:grpSp>
          <p:nvGrpSpPr>
            <p:cNvPr id="6" name="Group 6"/>
            <p:cNvGrpSpPr/>
            <p:nvPr/>
          </p:nvGrpSpPr>
          <p:grpSpPr>
            <a:xfrm>
              <a:off x="0" y="0"/>
              <a:ext cx="5913398" cy="1089396"/>
              <a:chOff x="0" y="0"/>
              <a:chExt cx="1168079" cy="215189"/>
            </a:xfrm>
          </p:grpSpPr>
          <p:sp>
            <p:nvSpPr>
              <p:cNvPr id="7" name="Freeform 7"/>
              <p:cNvSpPr/>
              <p:nvPr/>
            </p:nvSpPr>
            <p:spPr>
              <a:xfrm>
                <a:off x="0" y="0"/>
                <a:ext cx="1168079" cy="215189"/>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8" name="TextBox 8"/>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September</a:t>
                </a:r>
              </a:p>
            </p:txBody>
          </p:sp>
        </p:grpSp>
      </p:grpSp>
      <p:grpSp>
        <p:nvGrpSpPr>
          <p:cNvPr id="9" name="Group 9"/>
          <p:cNvGrpSpPr/>
          <p:nvPr/>
        </p:nvGrpSpPr>
        <p:grpSpPr>
          <a:xfrm>
            <a:off x="4678055" y="1028700"/>
            <a:ext cx="4435048" cy="8545431"/>
            <a:chOff x="0" y="0"/>
            <a:chExt cx="5913398" cy="11393908"/>
          </a:xfrm>
        </p:grpSpPr>
        <p:grpSp>
          <p:nvGrpSpPr>
            <p:cNvPr id="10" name="Group 10"/>
            <p:cNvGrpSpPr/>
            <p:nvPr/>
          </p:nvGrpSpPr>
          <p:grpSpPr>
            <a:xfrm>
              <a:off x="0" y="0"/>
              <a:ext cx="5913398" cy="11393908"/>
              <a:chOff x="0" y="0"/>
              <a:chExt cx="1168079" cy="2250648"/>
            </a:xfrm>
          </p:grpSpPr>
          <p:sp>
            <p:nvSpPr>
              <p:cNvPr id="11" name="Freeform 11"/>
              <p:cNvSpPr/>
              <p:nvPr/>
            </p:nvSpPr>
            <p:spPr>
              <a:xfrm>
                <a:off x="0" y="0"/>
                <a:ext cx="1168079" cy="2250648"/>
              </a:xfrm>
              <a:custGeom>
                <a:avLst/>
                <a:gdLst/>
                <a:ahLst/>
                <a:cxnLst/>
                <a:rect l="l" t="t" r="r" b="b"/>
                <a:pathLst>
                  <a:path w="1168079" h="2250648">
                    <a:moveTo>
                      <a:pt x="89027" y="0"/>
                    </a:moveTo>
                    <a:lnTo>
                      <a:pt x="1079052" y="0"/>
                    </a:lnTo>
                    <a:cubicBezTo>
                      <a:pt x="1102663" y="0"/>
                      <a:pt x="1125307" y="9380"/>
                      <a:pt x="1142003" y="26075"/>
                    </a:cubicBezTo>
                    <a:cubicBezTo>
                      <a:pt x="1158699" y="42771"/>
                      <a:pt x="1168079" y="65415"/>
                      <a:pt x="1168079" y="89027"/>
                    </a:cubicBezTo>
                    <a:lnTo>
                      <a:pt x="1168079" y="2161622"/>
                    </a:lnTo>
                    <a:cubicBezTo>
                      <a:pt x="1168079" y="2185233"/>
                      <a:pt x="1158699" y="2207877"/>
                      <a:pt x="1142003" y="2224573"/>
                    </a:cubicBezTo>
                    <a:cubicBezTo>
                      <a:pt x="1125307" y="2241269"/>
                      <a:pt x="1102663" y="2250648"/>
                      <a:pt x="1079052" y="2250648"/>
                    </a:cubicBezTo>
                    <a:lnTo>
                      <a:pt x="89027" y="2250648"/>
                    </a:lnTo>
                    <a:cubicBezTo>
                      <a:pt x="65415" y="2250648"/>
                      <a:pt x="42771" y="2241269"/>
                      <a:pt x="26075" y="2224573"/>
                    </a:cubicBezTo>
                    <a:cubicBezTo>
                      <a:pt x="9380" y="2207877"/>
                      <a:pt x="0" y="2185233"/>
                      <a:pt x="0" y="2161622"/>
                    </a:cubicBezTo>
                    <a:lnTo>
                      <a:pt x="0" y="89027"/>
                    </a:lnTo>
                    <a:cubicBezTo>
                      <a:pt x="0" y="65415"/>
                      <a:pt x="9380" y="42771"/>
                      <a:pt x="26075" y="26075"/>
                    </a:cubicBezTo>
                    <a:cubicBezTo>
                      <a:pt x="42771" y="9380"/>
                      <a:pt x="65415" y="0"/>
                      <a:pt x="89027" y="0"/>
                    </a:cubicBezTo>
                    <a:close/>
                  </a:path>
                </a:pathLst>
              </a:custGeom>
              <a:gradFill rotWithShape="1">
                <a:gsLst>
                  <a:gs pos="0">
                    <a:srgbClr val="A6A6A6">
                      <a:alpha val="100000"/>
                    </a:srgbClr>
                  </a:gs>
                  <a:gs pos="100000">
                    <a:srgbClr val="FFFFFF">
                      <a:alpha val="100000"/>
                    </a:srgbClr>
                  </a:gs>
                </a:gsLst>
                <a:lin ang="0"/>
              </a:gradFill>
            </p:spPr>
          </p:sp>
          <p:sp>
            <p:nvSpPr>
              <p:cNvPr id="12" name="TextBox 12"/>
              <p:cNvSpPr txBox="1"/>
              <p:nvPr/>
            </p:nvSpPr>
            <p:spPr>
              <a:xfrm>
                <a:off x="0" y="-85725"/>
                <a:ext cx="1168079" cy="2336373"/>
              </a:xfrm>
              <a:prstGeom prst="rect">
                <a:avLst/>
              </a:prstGeom>
            </p:spPr>
            <p:txBody>
              <a:bodyPr lIns="50800" tIns="50800" rIns="50800" bIns="50800" rtlCol="0" anchor="ctr"/>
              <a:lstStyle/>
              <a:p>
                <a:pPr algn="l">
                  <a:lnSpc>
                    <a:spcPts val="3000"/>
                  </a:lnSpc>
                </a:pPr>
                <a:endParaRPr/>
              </a:p>
              <a:p>
                <a:pPr algn="l">
                  <a:lnSpc>
                    <a:spcPts val="3000"/>
                  </a:lnSpc>
                </a:pPr>
                <a:r>
                  <a:rPr lang="en-US" sz="2000" b="1">
                    <a:solidFill>
                      <a:srgbClr val="000000"/>
                    </a:solidFill>
                    <a:latin typeface="Poppins Bold"/>
                    <a:ea typeface="Poppins Bold"/>
                    <a:cs typeface="Poppins Bold"/>
                    <a:sym typeface="Poppins Bold"/>
                  </a:rPr>
                  <a:t>Theme: Festive &amp; Gifting</a:t>
                </a:r>
              </a:p>
              <a:p>
                <a:pPr algn="l">
                  <a:lnSpc>
                    <a:spcPts val="3000"/>
                  </a:lnSpc>
                </a:pPr>
                <a:endParaRPr lang="en-US" sz="2000" b="1">
                  <a:solidFill>
                    <a:srgbClr val="000000"/>
                  </a:solidFill>
                  <a:latin typeface="Poppins Bold"/>
                  <a:ea typeface="Poppins Bold"/>
                  <a:cs typeface="Poppins Bold"/>
                  <a:sym typeface="Poppins Bold"/>
                </a:endParaRPr>
              </a:p>
              <a:p>
                <a:pPr algn="l">
                  <a:lnSpc>
                    <a:spcPts val="3000"/>
                  </a:lnSpc>
                </a:pPr>
                <a:r>
                  <a:rPr lang="en-US" sz="2000">
                    <a:solidFill>
                      <a:srgbClr val="000000"/>
                    </a:solidFill>
                    <a:latin typeface="Poppins"/>
                    <a:ea typeface="Poppins"/>
                    <a:cs typeface="Poppins"/>
                    <a:sym typeface="Poppins"/>
                  </a:rPr>
                  <a:t>Sale: </a:t>
                </a:r>
              </a:p>
              <a:p>
                <a:pPr algn="l">
                  <a:lnSpc>
                    <a:spcPts val="3000"/>
                  </a:lnSpc>
                </a:pPr>
                <a:r>
                  <a:rPr lang="en-US" sz="2000">
                    <a:solidFill>
                      <a:srgbClr val="000000"/>
                    </a:solidFill>
                    <a:latin typeface="Poppins"/>
                    <a:ea typeface="Poppins"/>
                    <a:cs typeface="Poppins"/>
                    <a:sym typeface="Poppins"/>
                  </a:rPr>
                  <a:t>10/10 Flagship Sale (≈1–12 Oct) + Diwali / Dussehra</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b="1">
                    <a:solidFill>
                      <a:srgbClr val="000000"/>
                    </a:solidFill>
                    <a:latin typeface="Poppins Medium"/>
                    <a:ea typeface="Poppins Medium"/>
                    <a:cs typeface="Poppins Medium"/>
                    <a:sym typeface="Poppins Medium"/>
                  </a:rPr>
                  <a:t>Focus:</a:t>
                </a:r>
                <a:r>
                  <a:rPr lang="en-US" sz="2000">
                    <a:solidFill>
                      <a:srgbClr val="000000"/>
                    </a:solidFill>
                    <a:latin typeface="Poppins"/>
                    <a:ea typeface="Poppins"/>
                    <a:cs typeface="Poppins"/>
                    <a:sym typeface="Poppins"/>
                  </a:rPr>
                  <a:t> </a:t>
                </a:r>
              </a:p>
              <a:p>
                <a:pPr algn="l">
                  <a:lnSpc>
                    <a:spcPts val="3000"/>
                  </a:lnSpc>
                </a:pPr>
                <a:r>
                  <a:rPr lang="en-US" sz="2000">
                    <a:solidFill>
                      <a:srgbClr val="000000"/>
                    </a:solidFill>
                    <a:latin typeface="Poppins"/>
                    <a:ea typeface="Poppins"/>
                    <a:cs typeface="Poppins"/>
                    <a:sym typeface="Poppins"/>
                  </a:rPr>
                  <a:t>All Categories</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Content: </a:t>
                </a:r>
              </a:p>
              <a:p>
                <a:pPr algn="l">
                  <a:lnSpc>
                    <a:spcPts val="3000"/>
                  </a:lnSpc>
                </a:pPr>
                <a:r>
                  <a:rPr lang="en-US" sz="2000">
                    <a:solidFill>
                      <a:srgbClr val="000000"/>
                    </a:solidFill>
                    <a:latin typeface="Poppins"/>
                    <a:ea typeface="Poppins"/>
                    <a:cs typeface="Poppins"/>
                    <a:sym typeface="Poppins"/>
                  </a:rPr>
                  <a:t>Full media burst: App + Email + Instagram + OOH airports</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RX Hook: </a:t>
                </a:r>
              </a:p>
              <a:p>
                <a:pPr algn="l">
                  <a:lnSpc>
                    <a:spcPts val="3000"/>
                  </a:lnSpc>
                </a:pPr>
                <a:r>
                  <a:rPr lang="en-US" sz="2000">
                    <a:solidFill>
                      <a:srgbClr val="000000"/>
                    </a:solidFill>
                    <a:latin typeface="Poppins"/>
                    <a:ea typeface="Poppins"/>
                    <a:cs typeface="Poppins"/>
                    <a:sym typeface="Poppins"/>
                  </a:rPr>
                  <a:t> "10/10 Sale + 10X rewards = The biggest rewards moment of the year"</a:t>
                </a:r>
              </a:p>
            </p:txBody>
          </p:sp>
        </p:grpSp>
        <p:grpSp>
          <p:nvGrpSpPr>
            <p:cNvPr id="13" name="Group 13"/>
            <p:cNvGrpSpPr/>
            <p:nvPr/>
          </p:nvGrpSpPr>
          <p:grpSpPr>
            <a:xfrm>
              <a:off x="0" y="0"/>
              <a:ext cx="5913398" cy="1089396"/>
              <a:chOff x="0" y="0"/>
              <a:chExt cx="1168079" cy="215189"/>
            </a:xfrm>
          </p:grpSpPr>
          <p:sp>
            <p:nvSpPr>
              <p:cNvPr id="14" name="Freeform 14"/>
              <p:cNvSpPr/>
              <p:nvPr/>
            </p:nvSpPr>
            <p:spPr>
              <a:xfrm>
                <a:off x="0" y="0"/>
                <a:ext cx="1168079" cy="215189"/>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15" name="TextBox 15"/>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October</a:t>
                </a:r>
              </a:p>
            </p:txBody>
          </p:sp>
        </p:grpSp>
      </p:grpSp>
      <p:grpSp>
        <p:nvGrpSpPr>
          <p:cNvPr id="16" name="Group 16"/>
          <p:cNvGrpSpPr/>
          <p:nvPr/>
        </p:nvGrpSpPr>
        <p:grpSpPr>
          <a:xfrm>
            <a:off x="9265503" y="1028700"/>
            <a:ext cx="4435048" cy="8545431"/>
            <a:chOff x="0" y="0"/>
            <a:chExt cx="5913398" cy="11393908"/>
          </a:xfrm>
        </p:grpSpPr>
        <p:grpSp>
          <p:nvGrpSpPr>
            <p:cNvPr id="17" name="Group 17"/>
            <p:cNvGrpSpPr/>
            <p:nvPr/>
          </p:nvGrpSpPr>
          <p:grpSpPr>
            <a:xfrm>
              <a:off x="0" y="0"/>
              <a:ext cx="5913398" cy="11393908"/>
              <a:chOff x="0" y="0"/>
              <a:chExt cx="1168079" cy="2250648"/>
            </a:xfrm>
          </p:grpSpPr>
          <p:sp>
            <p:nvSpPr>
              <p:cNvPr id="18" name="Freeform 18"/>
              <p:cNvSpPr/>
              <p:nvPr/>
            </p:nvSpPr>
            <p:spPr>
              <a:xfrm>
                <a:off x="0" y="0"/>
                <a:ext cx="1168079" cy="2250648"/>
              </a:xfrm>
              <a:custGeom>
                <a:avLst/>
                <a:gdLst/>
                <a:ahLst/>
                <a:cxnLst/>
                <a:rect l="l" t="t" r="r" b="b"/>
                <a:pathLst>
                  <a:path w="1168079" h="2250648">
                    <a:moveTo>
                      <a:pt x="89027" y="0"/>
                    </a:moveTo>
                    <a:lnTo>
                      <a:pt x="1079052" y="0"/>
                    </a:lnTo>
                    <a:cubicBezTo>
                      <a:pt x="1102663" y="0"/>
                      <a:pt x="1125307" y="9380"/>
                      <a:pt x="1142003" y="26075"/>
                    </a:cubicBezTo>
                    <a:cubicBezTo>
                      <a:pt x="1158699" y="42771"/>
                      <a:pt x="1168079" y="65415"/>
                      <a:pt x="1168079" y="89027"/>
                    </a:cubicBezTo>
                    <a:lnTo>
                      <a:pt x="1168079" y="2161622"/>
                    </a:lnTo>
                    <a:cubicBezTo>
                      <a:pt x="1168079" y="2185233"/>
                      <a:pt x="1158699" y="2207877"/>
                      <a:pt x="1142003" y="2224573"/>
                    </a:cubicBezTo>
                    <a:cubicBezTo>
                      <a:pt x="1125307" y="2241269"/>
                      <a:pt x="1102663" y="2250648"/>
                      <a:pt x="1079052" y="2250648"/>
                    </a:cubicBezTo>
                    <a:lnTo>
                      <a:pt x="89027" y="2250648"/>
                    </a:lnTo>
                    <a:cubicBezTo>
                      <a:pt x="65415" y="2250648"/>
                      <a:pt x="42771" y="2241269"/>
                      <a:pt x="26075" y="2224573"/>
                    </a:cubicBezTo>
                    <a:cubicBezTo>
                      <a:pt x="9380" y="2207877"/>
                      <a:pt x="0" y="2185233"/>
                      <a:pt x="0" y="2161622"/>
                    </a:cubicBezTo>
                    <a:lnTo>
                      <a:pt x="0" y="89027"/>
                    </a:lnTo>
                    <a:cubicBezTo>
                      <a:pt x="0" y="65415"/>
                      <a:pt x="9380" y="42771"/>
                      <a:pt x="26075" y="26075"/>
                    </a:cubicBezTo>
                    <a:cubicBezTo>
                      <a:pt x="42771" y="9380"/>
                      <a:pt x="65415" y="0"/>
                      <a:pt x="89027" y="0"/>
                    </a:cubicBezTo>
                    <a:close/>
                  </a:path>
                </a:pathLst>
              </a:custGeom>
              <a:gradFill rotWithShape="1">
                <a:gsLst>
                  <a:gs pos="0">
                    <a:srgbClr val="A6A6A6">
                      <a:alpha val="100000"/>
                    </a:srgbClr>
                  </a:gs>
                  <a:gs pos="100000">
                    <a:srgbClr val="FFFFFF">
                      <a:alpha val="100000"/>
                    </a:srgbClr>
                  </a:gs>
                </a:gsLst>
                <a:lin ang="0"/>
              </a:gradFill>
            </p:spPr>
          </p:sp>
          <p:sp>
            <p:nvSpPr>
              <p:cNvPr id="19" name="TextBox 19"/>
              <p:cNvSpPr txBox="1"/>
              <p:nvPr/>
            </p:nvSpPr>
            <p:spPr>
              <a:xfrm>
                <a:off x="0" y="-85725"/>
                <a:ext cx="1168079" cy="2336373"/>
              </a:xfrm>
              <a:prstGeom prst="rect">
                <a:avLst/>
              </a:prstGeom>
            </p:spPr>
            <p:txBody>
              <a:bodyPr lIns="50800" tIns="50800" rIns="50800" bIns="50800" rtlCol="0" anchor="ctr"/>
              <a:lstStyle/>
              <a:p>
                <a:pPr algn="l">
                  <a:lnSpc>
                    <a:spcPts val="3000"/>
                  </a:lnSpc>
                </a:pPr>
                <a:endParaRPr/>
              </a:p>
              <a:p>
                <a:pPr algn="l">
                  <a:lnSpc>
                    <a:spcPts val="3000"/>
                  </a:lnSpc>
                </a:pPr>
                <a:r>
                  <a:rPr lang="en-US" sz="2000" b="1">
                    <a:solidFill>
                      <a:srgbClr val="000000"/>
                    </a:solidFill>
                    <a:latin typeface="Poppins Bold"/>
                    <a:ea typeface="Poppins Bold"/>
                    <a:cs typeface="Poppins Bold"/>
                    <a:sym typeface="Poppins Bold"/>
                  </a:rPr>
                  <a:t>Theme: Black Friday - The Lux Way</a:t>
                </a:r>
              </a:p>
              <a:p>
                <a:pPr algn="l">
                  <a:lnSpc>
                    <a:spcPts val="3000"/>
                  </a:lnSpc>
                </a:pPr>
                <a:endParaRPr lang="en-US" sz="2000" b="1">
                  <a:solidFill>
                    <a:srgbClr val="000000"/>
                  </a:solidFill>
                  <a:latin typeface="Poppins Bold"/>
                  <a:ea typeface="Poppins Bold"/>
                  <a:cs typeface="Poppins Bold"/>
                  <a:sym typeface="Poppins Bold"/>
                </a:endParaRPr>
              </a:p>
              <a:p>
                <a:pPr algn="l">
                  <a:lnSpc>
                    <a:spcPts val="3000"/>
                  </a:lnSpc>
                </a:pPr>
                <a:r>
                  <a:rPr lang="en-US" sz="2000">
                    <a:solidFill>
                      <a:srgbClr val="000000"/>
                    </a:solidFill>
                    <a:latin typeface="Poppins"/>
                    <a:ea typeface="Poppins"/>
                    <a:cs typeface="Poppins"/>
                    <a:sym typeface="Poppins"/>
                  </a:rPr>
                  <a:t>Sale: </a:t>
                </a:r>
              </a:p>
              <a:p>
                <a:pPr algn="l">
                  <a:lnSpc>
                    <a:spcPts val="3000"/>
                  </a:lnSpc>
                </a:pPr>
                <a:r>
                  <a:rPr lang="en-US" sz="2000">
                    <a:solidFill>
                      <a:srgbClr val="000000"/>
                    </a:solidFill>
                    <a:latin typeface="Poppins"/>
                    <a:ea typeface="Poppins"/>
                    <a:cs typeface="Poppins"/>
                    <a:sym typeface="Poppins"/>
                  </a:rPr>
                  <a:t>Diwali + Black Friday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b="1">
                    <a:solidFill>
                      <a:srgbClr val="000000"/>
                    </a:solidFill>
                    <a:latin typeface="Poppins Medium"/>
                    <a:ea typeface="Poppins Medium"/>
                    <a:cs typeface="Poppins Medium"/>
                    <a:sym typeface="Poppins Medium"/>
                  </a:rPr>
                  <a:t>Focus:</a:t>
                </a:r>
                <a:r>
                  <a:rPr lang="en-US" sz="2000">
                    <a:solidFill>
                      <a:srgbClr val="000000"/>
                    </a:solidFill>
                    <a:latin typeface="Poppins"/>
                    <a:ea typeface="Poppins"/>
                    <a:cs typeface="Poppins"/>
                    <a:sym typeface="Poppins"/>
                  </a:rPr>
                  <a:t> </a:t>
                </a:r>
              </a:p>
              <a:p>
                <a:pPr algn="l">
                  <a:lnSpc>
                    <a:spcPts val="3000"/>
                  </a:lnSpc>
                </a:pPr>
                <a:r>
                  <a:rPr lang="en-US" sz="2000">
                    <a:solidFill>
                      <a:srgbClr val="000000"/>
                    </a:solidFill>
                    <a:latin typeface="Poppins"/>
                    <a:ea typeface="Poppins"/>
                    <a:cs typeface="Poppins"/>
                    <a:sym typeface="Poppins"/>
                  </a:rPr>
                  <a:t>All categories + Indian Ethnic Wear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Content: </a:t>
                </a:r>
              </a:p>
              <a:p>
                <a:pPr algn="l">
                  <a:lnSpc>
                    <a:spcPts val="3000"/>
                  </a:lnSpc>
                </a:pPr>
                <a:r>
                  <a:rPr lang="en-US" sz="2000">
                    <a:solidFill>
                      <a:srgbClr val="000000"/>
                    </a:solidFill>
                    <a:latin typeface="Poppins"/>
                    <a:ea typeface="Poppins"/>
                    <a:cs typeface="Poppins"/>
                    <a:sym typeface="Poppins"/>
                  </a:rPr>
                  <a:t>Full media burst: App + Email + Instagram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RX Hook: </a:t>
                </a:r>
              </a:p>
              <a:p>
                <a:pPr algn="l">
                  <a:lnSpc>
                    <a:spcPts val="3000"/>
                  </a:lnSpc>
                </a:pPr>
                <a:r>
                  <a:rPr lang="en-US" sz="2000">
                    <a:solidFill>
                      <a:srgbClr val="000000"/>
                    </a:solidFill>
                    <a:latin typeface="Poppins"/>
                    <a:ea typeface="Poppins"/>
                    <a:cs typeface="Poppins"/>
                    <a:sym typeface="Poppins"/>
                  </a:rPr>
                  <a:t>AMEX Exclusive: AMEX-only flash deal hour each day</a:t>
                </a:r>
              </a:p>
              <a:p>
                <a:pPr algn="l">
                  <a:lnSpc>
                    <a:spcPts val="3000"/>
                  </a:lnSpc>
                </a:pPr>
                <a:endParaRPr lang="en-US" sz="2000">
                  <a:solidFill>
                    <a:srgbClr val="000000"/>
                  </a:solidFill>
                  <a:latin typeface="Poppins"/>
                  <a:ea typeface="Poppins"/>
                  <a:cs typeface="Poppins"/>
                  <a:sym typeface="Poppins"/>
                </a:endParaRPr>
              </a:p>
            </p:txBody>
          </p:sp>
        </p:grpSp>
        <p:grpSp>
          <p:nvGrpSpPr>
            <p:cNvPr id="20" name="Group 20"/>
            <p:cNvGrpSpPr/>
            <p:nvPr/>
          </p:nvGrpSpPr>
          <p:grpSpPr>
            <a:xfrm>
              <a:off x="0" y="0"/>
              <a:ext cx="5913398" cy="1089396"/>
              <a:chOff x="0" y="0"/>
              <a:chExt cx="1168079" cy="215189"/>
            </a:xfrm>
          </p:grpSpPr>
          <p:sp>
            <p:nvSpPr>
              <p:cNvPr id="21" name="Freeform 21"/>
              <p:cNvSpPr/>
              <p:nvPr/>
            </p:nvSpPr>
            <p:spPr>
              <a:xfrm>
                <a:off x="0" y="0"/>
                <a:ext cx="1168079" cy="215189"/>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22" name="TextBox 22"/>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November</a:t>
                </a:r>
              </a:p>
            </p:txBody>
          </p:sp>
        </p:grpSp>
      </p:grpSp>
      <p:grpSp>
        <p:nvGrpSpPr>
          <p:cNvPr id="23" name="Group 23"/>
          <p:cNvGrpSpPr/>
          <p:nvPr/>
        </p:nvGrpSpPr>
        <p:grpSpPr>
          <a:xfrm>
            <a:off x="13852952" y="1028700"/>
            <a:ext cx="4435048" cy="8545431"/>
            <a:chOff x="0" y="0"/>
            <a:chExt cx="5913398" cy="11393908"/>
          </a:xfrm>
        </p:grpSpPr>
        <p:grpSp>
          <p:nvGrpSpPr>
            <p:cNvPr id="24" name="Group 24"/>
            <p:cNvGrpSpPr/>
            <p:nvPr/>
          </p:nvGrpSpPr>
          <p:grpSpPr>
            <a:xfrm>
              <a:off x="0" y="0"/>
              <a:ext cx="5913398" cy="11393908"/>
              <a:chOff x="0" y="0"/>
              <a:chExt cx="1168079" cy="2250648"/>
            </a:xfrm>
          </p:grpSpPr>
          <p:sp>
            <p:nvSpPr>
              <p:cNvPr id="25" name="Freeform 25"/>
              <p:cNvSpPr/>
              <p:nvPr/>
            </p:nvSpPr>
            <p:spPr>
              <a:xfrm>
                <a:off x="0" y="0"/>
                <a:ext cx="1168079" cy="2250648"/>
              </a:xfrm>
              <a:custGeom>
                <a:avLst/>
                <a:gdLst/>
                <a:ahLst/>
                <a:cxnLst/>
                <a:rect l="l" t="t" r="r" b="b"/>
                <a:pathLst>
                  <a:path w="1168079" h="2250648">
                    <a:moveTo>
                      <a:pt x="89027" y="0"/>
                    </a:moveTo>
                    <a:lnTo>
                      <a:pt x="1079052" y="0"/>
                    </a:lnTo>
                    <a:cubicBezTo>
                      <a:pt x="1102663" y="0"/>
                      <a:pt x="1125307" y="9380"/>
                      <a:pt x="1142003" y="26075"/>
                    </a:cubicBezTo>
                    <a:cubicBezTo>
                      <a:pt x="1158699" y="42771"/>
                      <a:pt x="1168079" y="65415"/>
                      <a:pt x="1168079" y="89027"/>
                    </a:cubicBezTo>
                    <a:lnTo>
                      <a:pt x="1168079" y="2161622"/>
                    </a:lnTo>
                    <a:cubicBezTo>
                      <a:pt x="1168079" y="2185233"/>
                      <a:pt x="1158699" y="2207877"/>
                      <a:pt x="1142003" y="2224573"/>
                    </a:cubicBezTo>
                    <a:cubicBezTo>
                      <a:pt x="1125307" y="2241269"/>
                      <a:pt x="1102663" y="2250648"/>
                      <a:pt x="1079052" y="2250648"/>
                    </a:cubicBezTo>
                    <a:lnTo>
                      <a:pt x="89027" y="2250648"/>
                    </a:lnTo>
                    <a:cubicBezTo>
                      <a:pt x="65415" y="2250648"/>
                      <a:pt x="42771" y="2241269"/>
                      <a:pt x="26075" y="2224573"/>
                    </a:cubicBezTo>
                    <a:cubicBezTo>
                      <a:pt x="9380" y="2207877"/>
                      <a:pt x="0" y="2185233"/>
                      <a:pt x="0" y="2161622"/>
                    </a:cubicBezTo>
                    <a:lnTo>
                      <a:pt x="0" y="89027"/>
                    </a:lnTo>
                    <a:cubicBezTo>
                      <a:pt x="0" y="65415"/>
                      <a:pt x="9380" y="42771"/>
                      <a:pt x="26075" y="26075"/>
                    </a:cubicBezTo>
                    <a:cubicBezTo>
                      <a:pt x="42771" y="9380"/>
                      <a:pt x="65415" y="0"/>
                      <a:pt x="89027" y="0"/>
                    </a:cubicBezTo>
                    <a:close/>
                  </a:path>
                </a:pathLst>
              </a:custGeom>
              <a:gradFill rotWithShape="1">
                <a:gsLst>
                  <a:gs pos="0">
                    <a:srgbClr val="A6A6A6">
                      <a:alpha val="100000"/>
                    </a:srgbClr>
                  </a:gs>
                  <a:gs pos="100000">
                    <a:srgbClr val="FFFFFF">
                      <a:alpha val="100000"/>
                    </a:srgbClr>
                  </a:gs>
                </a:gsLst>
                <a:lin ang="0"/>
              </a:gradFill>
            </p:spPr>
          </p:sp>
          <p:sp>
            <p:nvSpPr>
              <p:cNvPr id="26" name="TextBox 26"/>
              <p:cNvSpPr txBox="1"/>
              <p:nvPr/>
            </p:nvSpPr>
            <p:spPr>
              <a:xfrm>
                <a:off x="0" y="-85725"/>
                <a:ext cx="1168079" cy="2336373"/>
              </a:xfrm>
              <a:prstGeom prst="rect">
                <a:avLst/>
              </a:prstGeom>
            </p:spPr>
            <p:txBody>
              <a:bodyPr lIns="50800" tIns="50800" rIns="50800" bIns="50800" rtlCol="0" anchor="ctr"/>
              <a:lstStyle/>
              <a:p>
                <a:pPr algn="l">
                  <a:lnSpc>
                    <a:spcPts val="3000"/>
                  </a:lnSpc>
                </a:pPr>
                <a:endParaRPr/>
              </a:p>
              <a:p>
                <a:pPr algn="l">
                  <a:lnSpc>
                    <a:spcPts val="3000"/>
                  </a:lnSpc>
                </a:pPr>
                <a:r>
                  <a:rPr lang="en-US" sz="2000" b="1">
                    <a:solidFill>
                      <a:srgbClr val="000000"/>
                    </a:solidFill>
                    <a:latin typeface="Poppins Bold"/>
                    <a:ea typeface="Poppins Bold"/>
                    <a:cs typeface="Poppins Bold"/>
                    <a:sym typeface="Poppins Bold"/>
                  </a:rPr>
                  <a:t>Theme: Party wear, Travel &amp; Gifting</a:t>
                </a:r>
              </a:p>
              <a:p>
                <a:pPr algn="l">
                  <a:lnSpc>
                    <a:spcPts val="3000"/>
                  </a:lnSpc>
                </a:pPr>
                <a:endParaRPr lang="en-US" sz="2000" b="1">
                  <a:solidFill>
                    <a:srgbClr val="000000"/>
                  </a:solidFill>
                  <a:latin typeface="Poppins Bold"/>
                  <a:ea typeface="Poppins Bold"/>
                  <a:cs typeface="Poppins Bold"/>
                  <a:sym typeface="Poppins Bold"/>
                </a:endParaRPr>
              </a:p>
              <a:p>
                <a:pPr algn="l">
                  <a:lnSpc>
                    <a:spcPts val="3000"/>
                  </a:lnSpc>
                </a:pPr>
                <a:r>
                  <a:rPr lang="en-US" sz="2000">
                    <a:solidFill>
                      <a:srgbClr val="000000"/>
                    </a:solidFill>
                    <a:latin typeface="Poppins"/>
                    <a:ea typeface="Poppins"/>
                    <a:cs typeface="Poppins"/>
                    <a:sym typeface="Poppins"/>
                  </a:rPr>
                  <a:t>Sale: </a:t>
                </a:r>
              </a:p>
              <a:p>
                <a:pPr algn="l">
                  <a:lnSpc>
                    <a:spcPts val="3000"/>
                  </a:lnSpc>
                </a:pPr>
                <a:r>
                  <a:rPr lang="en-US" sz="2000">
                    <a:solidFill>
                      <a:srgbClr val="000000"/>
                    </a:solidFill>
                    <a:latin typeface="Poppins"/>
                    <a:ea typeface="Poppins"/>
                    <a:cs typeface="Poppins"/>
                    <a:sym typeface="Poppins"/>
                  </a:rPr>
                  <a:t>Christmas + Year End Sale</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b="1">
                    <a:solidFill>
                      <a:srgbClr val="000000"/>
                    </a:solidFill>
                    <a:latin typeface="Poppins Medium"/>
                    <a:ea typeface="Poppins Medium"/>
                    <a:cs typeface="Poppins Medium"/>
                    <a:sym typeface="Poppins Medium"/>
                  </a:rPr>
                  <a:t>Focus:</a:t>
                </a:r>
                <a:r>
                  <a:rPr lang="en-US" sz="2000">
                    <a:solidFill>
                      <a:srgbClr val="000000"/>
                    </a:solidFill>
                    <a:latin typeface="Poppins"/>
                    <a:ea typeface="Poppins"/>
                    <a:cs typeface="Poppins"/>
                    <a:sym typeface="Poppins"/>
                  </a:rPr>
                  <a:t> </a:t>
                </a:r>
              </a:p>
              <a:p>
                <a:pPr algn="l">
                  <a:lnSpc>
                    <a:spcPts val="3000"/>
                  </a:lnSpc>
                </a:pPr>
                <a:r>
                  <a:rPr lang="en-US" sz="2000">
                    <a:solidFill>
                      <a:srgbClr val="000000"/>
                    </a:solidFill>
                    <a:latin typeface="Poppins"/>
                    <a:ea typeface="Poppins"/>
                    <a:cs typeface="Poppins"/>
                    <a:sym typeface="Poppins"/>
                  </a:rPr>
                  <a:t>All categories + Indian Ethnic Wear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Content: </a:t>
                </a:r>
              </a:p>
              <a:p>
                <a:pPr algn="l">
                  <a:lnSpc>
                    <a:spcPts val="3000"/>
                  </a:lnSpc>
                </a:pPr>
                <a:r>
                  <a:rPr lang="en-US" sz="2000">
                    <a:solidFill>
                      <a:srgbClr val="000000"/>
                    </a:solidFill>
                    <a:latin typeface="Poppins"/>
                    <a:ea typeface="Poppins"/>
                    <a:cs typeface="Poppins"/>
                    <a:sym typeface="Poppins"/>
                  </a:rPr>
                  <a:t>Full media burst: App + Email + Instagram </a:t>
                </a:r>
              </a:p>
              <a:p>
                <a:pPr algn="l">
                  <a:lnSpc>
                    <a:spcPts val="3000"/>
                  </a:lnSpc>
                </a:pPr>
                <a:endParaRPr lang="en-US" sz="2000">
                  <a:solidFill>
                    <a:srgbClr val="000000"/>
                  </a:solidFill>
                  <a:latin typeface="Poppins"/>
                  <a:ea typeface="Poppins"/>
                  <a:cs typeface="Poppins"/>
                  <a:sym typeface="Poppins"/>
                </a:endParaRPr>
              </a:p>
              <a:p>
                <a:pPr algn="l">
                  <a:lnSpc>
                    <a:spcPts val="3000"/>
                  </a:lnSpc>
                </a:pPr>
                <a:r>
                  <a:rPr lang="en-US" sz="2000">
                    <a:solidFill>
                      <a:srgbClr val="000000"/>
                    </a:solidFill>
                    <a:latin typeface="Poppins"/>
                    <a:ea typeface="Poppins"/>
                    <a:cs typeface="Poppins"/>
                    <a:sym typeface="Poppins"/>
                  </a:rPr>
                  <a:t>RX Hook: </a:t>
                </a:r>
              </a:p>
              <a:p>
                <a:pPr algn="l">
                  <a:lnSpc>
                    <a:spcPts val="3000"/>
                  </a:lnSpc>
                </a:pPr>
                <a:r>
                  <a:rPr lang="en-US" sz="2000">
                    <a:solidFill>
                      <a:srgbClr val="000000"/>
                    </a:solidFill>
                    <a:latin typeface="Poppins"/>
                    <a:ea typeface="Poppins"/>
                    <a:cs typeface="Poppins"/>
                    <a:sym typeface="Poppins"/>
                  </a:rPr>
                  <a:t>Cardmembers earned X Rewards on TCL. Don’t miss out. </a:t>
                </a:r>
              </a:p>
              <a:p>
                <a:pPr algn="l">
                  <a:lnSpc>
                    <a:spcPts val="3000"/>
                  </a:lnSpc>
                </a:pPr>
                <a:endParaRPr lang="en-US" sz="2000">
                  <a:solidFill>
                    <a:srgbClr val="000000"/>
                  </a:solidFill>
                  <a:latin typeface="Poppins"/>
                  <a:ea typeface="Poppins"/>
                  <a:cs typeface="Poppins"/>
                  <a:sym typeface="Poppins"/>
                </a:endParaRPr>
              </a:p>
            </p:txBody>
          </p:sp>
        </p:grpSp>
        <p:grpSp>
          <p:nvGrpSpPr>
            <p:cNvPr id="27" name="Group 27"/>
            <p:cNvGrpSpPr/>
            <p:nvPr/>
          </p:nvGrpSpPr>
          <p:grpSpPr>
            <a:xfrm>
              <a:off x="0" y="0"/>
              <a:ext cx="5913398" cy="1089396"/>
              <a:chOff x="0" y="0"/>
              <a:chExt cx="1168079" cy="215189"/>
            </a:xfrm>
          </p:grpSpPr>
          <p:sp>
            <p:nvSpPr>
              <p:cNvPr id="28" name="Freeform 28"/>
              <p:cNvSpPr/>
              <p:nvPr/>
            </p:nvSpPr>
            <p:spPr>
              <a:xfrm>
                <a:off x="0" y="0"/>
                <a:ext cx="1168079" cy="215189"/>
              </a:xfrm>
              <a:custGeom>
                <a:avLst/>
                <a:gdLst/>
                <a:ahLst/>
                <a:cxnLst/>
                <a:rect l="l" t="t" r="r" b="b"/>
                <a:pathLst>
                  <a:path w="1168079" h="215189">
                    <a:moveTo>
                      <a:pt x="89027" y="0"/>
                    </a:moveTo>
                    <a:lnTo>
                      <a:pt x="1079052" y="0"/>
                    </a:lnTo>
                    <a:cubicBezTo>
                      <a:pt x="1102663" y="0"/>
                      <a:pt x="1125307" y="9380"/>
                      <a:pt x="1142003" y="26075"/>
                    </a:cubicBezTo>
                    <a:cubicBezTo>
                      <a:pt x="1158699" y="42771"/>
                      <a:pt x="1168079" y="65415"/>
                      <a:pt x="1168079" y="89027"/>
                    </a:cubicBezTo>
                    <a:lnTo>
                      <a:pt x="1168079" y="126163"/>
                    </a:lnTo>
                    <a:cubicBezTo>
                      <a:pt x="1168079" y="175331"/>
                      <a:pt x="1128220" y="215189"/>
                      <a:pt x="1079052" y="215189"/>
                    </a:cubicBezTo>
                    <a:lnTo>
                      <a:pt x="89027" y="215189"/>
                    </a:lnTo>
                    <a:cubicBezTo>
                      <a:pt x="65415" y="215189"/>
                      <a:pt x="42771" y="205810"/>
                      <a:pt x="26075" y="189114"/>
                    </a:cubicBezTo>
                    <a:cubicBezTo>
                      <a:pt x="9380" y="172418"/>
                      <a:pt x="0" y="149774"/>
                      <a:pt x="0" y="126163"/>
                    </a:cubicBezTo>
                    <a:lnTo>
                      <a:pt x="0" y="89027"/>
                    </a:lnTo>
                    <a:cubicBezTo>
                      <a:pt x="0" y="65415"/>
                      <a:pt x="9380" y="42771"/>
                      <a:pt x="26075" y="26075"/>
                    </a:cubicBezTo>
                    <a:cubicBezTo>
                      <a:pt x="42771" y="9380"/>
                      <a:pt x="65415" y="0"/>
                      <a:pt x="89027" y="0"/>
                    </a:cubicBezTo>
                    <a:close/>
                  </a:path>
                </a:pathLst>
              </a:custGeom>
              <a:solidFill>
                <a:srgbClr val="816EFC"/>
              </a:solidFill>
            </p:spPr>
          </p:sp>
          <p:sp>
            <p:nvSpPr>
              <p:cNvPr id="29" name="TextBox 29"/>
              <p:cNvSpPr txBox="1"/>
              <p:nvPr/>
            </p:nvSpPr>
            <p:spPr>
              <a:xfrm>
                <a:off x="0" y="-85725"/>
                <a:ext cx="1168079" cy="300914"/>
              </a:xfrm>
              <a:prstGeom prst="rect">
                <a:avLst/>
              </a:prstGeom>
            </p:spPr>
            <p:txBody>
              <a:bodyPr lIns="50800" tIns="50800" rIns="50800" bIns="50800" rtlCol="0" anchor="ctr"/>
              <a:lstStyle/>
              <a:p>
                <a:pPr algn="ctr">
                  <a:lnSpc>
                    <a:spcPts val="3000"/>
                  </a:lnSpc>
                </a:pPr>
                <a:r>
                  <a:rPr lang="en-US" sz="2000" b="1">
                    <a:solidFill>
                      <a:srgbClr val="FFFFFF"/>
                    </a:solidFill>
                    <a:latin typeface="Poppins Bold"/>
                    <a:ea typeface="Poppins Bold"/>
                    <a:cs typeface="Poppins Bold"/>
                    <a:sym typeface="Poppins Bold"/>
                  </a:rPr>
                  <a:t>December</a:t>
                </a:r>
              </a:p>
            </p:txBody>
          </p:sp>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71717"/>
        </a:solidFill>
        <a:effectLst/>
      </p:bgPr>
    </p:bg>
    <p:spTree>
      <p:nvGrpSpPr>
        <p:cNvPr id="1" name=""/>
        <p:cNvGrpSpPr/>
        <p:nvPr/>
      </p:nvGrpSpPr>
      <p:grpSpPr>
        <a:xfrm>
          <a:off x="0" y="0"/>
          <a:ext cx="0" cy="0"/>
          <a:chOff x="0" y="0"/>
          <a:chExt cx="0" cy="0"/>
        </a:xfrm>
      </p:grpSpPr>
      <p:sp>
        <p:nvSpPr>
          <p:cNvPr id="2" name="TextBox 2"/>
          <p:cNvSpPr txBox="1"/>
          <p:nvPr/>
        </p:nvSpPr>
        <p:spPr>
          <a:xfrm>
            <a:off x="6327949" y="4781550"/>
            <a:ext cx="5632103" cy="971550"/>
          </a:xfrm>
          <a:prstGeom prst="rect">
            <a:avLst/>
          </a:prstGeom>
        </p:spPr>
        <p:txBody>
          <a:bodyPr lIns="0" tIns="0" rIns="0" bIns="0" rtlCol="0" anchor="t">
            <a:spAutoFit/>
          </a:bodyPr>
          <a:lstStyle/>
          <a:p>
            <a:pPr algn="ctr">
              <a:lnSpc>
                <a:spcPts val="7500"/>
              </a:lnSpc>
              <a:spcBef>
                <a:spcPct val="0"/>
              </a:spcBef>
            </a:pPr>
            <a:r>
              <a:rPr lang="en-US" sz="5000">
                <a:solidFill>
                  <a:srgbClr val="FFFFFF"/>
                </a:solidFill>
                <a:latin typeface="Horizon"/>
                <a:ea typeface="Horizon"/>
                <a:cs typeface="Horizon"/>
                <a:sym typeface="Horizon"/>
              </a:rPr>
              <a:t>THANK YOU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6372880" y="4922340"/>
            <a:ext cx="5542240" cy="518520"/>
          </a:xfrm>
          <a:prstGeom prst="rect">
            <a:avLst/>
          </a:prstGeom>
        </p:spPr>
        <p:txBody>
          <a:bodyPr lIns="0" tIns="0" rIns="0" bIns="0" rtlCol="0" anchor="t">
            <a:spAutoFit/>
          </a:bodyPr>
          <a:lstStyle/>
          <a:p>
            <a:pPr algn="ctr">
              <a:lnSpc>
                <a:spcPts val="3914"/>
              </a:lnSpc>
              <a:spcBef>
                <a:spcPct val="0"/>
              </a:spcBef>
            </a:pPr>
            <a:r>
              <a:rPr lang="en-US" sz="3914">
                <a:solidFill>
                  <a:srgbClr val="FFFFFF"/>
                </a:solidFill>
                <a:latin typeface="Cinzel"/>
                <a:ea typeface="Cinzel"/>
                <a:cs typeface="Cinzel"/>
                <a:sym typeface="Cinzel"/>
              </a:rPr>
              <a:t>SOcial Post - Summer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2"/>
            <a:stretch>
              <a:fillRect/>
            </a:stretch>
          </a:blipFill>
        </p:spPr>
      </p:sp>
      <p:sp>
        <p:nvSpPr>
          <p:cNvPr id="3" name="Freeform 3"/>
          <p:cNvSpPr/>
          <p:nvPr/>
        </p:nvSpPr>
        <p:spPr>
          <a:xfrm>
            <a:off x="9327536" y="1299293"/>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3"/>
            <a:stretch>
              <a:fillRect/>
            </a:stretch>
          </a:blipFill>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5789116" y="4922340"/>
            <a:ext cx="6709767" cy="518520"/>
          </a:xfrm>
          <a:prstGeom prst="rect">
            <a:avLst/>
          </a:prstGeom>
        </p:spPr>
        <p:txBody>
          <a:bodyPr lIns="0" tIns="0" rIns="0" bIns="0" rtlCol="0" anchor="t">
            <a:spAutoFit/>
          </a:bodyPr>
          <a:lstStyle/>
          <a:p>
            <a:pPr algn="ctr">
              <a:lnSpc>
                <a:spcPts val="3914"/>
              </a:lnSpc>
              <a:spcBef>
                <a:spcPct val="0"/>
              </a:spcBef>
            </a:pPr>
            <a:r>
              <a:rPr lang="en-US" sz="3914">
                <a:solidFill>
                  <a:srgbClr val="FFFFFF"/>
                </a:solidFill>
                <a:latin typeface="Cinzel"/>
                <a:ea typeface="Cinzel"/>
                <a:cs typeface="Cinzel"/>
                <a:sym typeface="Cinzel"/>
              </a:rPr>
              <a:t>SOcial Post - Father’s Day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31009" y="1299293"/>
            <a:ext cx="7688414" cy="7688414"/>
          </a:xfrm>
          <a:custGeom>
            <a:avLst/>
            <a:gdLst/>
            <a:ahLst/>
            <a:cxnLst/>
            <a:rect l="l" t="t" r="r" b="b"/>
            <a:pathLst>
              <a:path w="7688414" h="7688414">
                <a:moveTo>
                  <a:pt x="0" y="0"/>
                </a:moveTo>
                <a:lnTo>
                  <a:pt x="7688415" y="0"/>
                </a:lnTo>
                <a:lnTo>
                  <a:pt x="7688415" y="7688414"/>
                </a:lnTo>
                <a:lnTo>
                  <a:pt x="0" y="7688414"/>
                </a:lnTo>
                <a:lnTo>
                  <a:pt x="0" y="0"/>
                </a:lnTo>
                <a:close/>
              </a:path>
            </a:pathLst>
          </a:custGeom>
          <a:blipFill>
            <a:blip r:embed="rId2"/>
            <a:stretch>
              <a:fillRect/>
            </a:stretch>
          </a:blipFill>
        </p:spPr>
      </p:sp>
      <p:sp>
        <p:nvSpPr>
          <p:cNvPr id="3" name="Freeform 3"/>
          <p:cNvSpPr/>
          <p:nvPr/>
        </p:nvSpPr>
        <p:spPr>
          <a:xfrm>
            <a:off x="9279418" y="1299293"/>
            <a:ext cx="7688414" cy="7688414"/>
          </a:xfrm>
          <a:custGeom>
            <a:avLst/>
            <a:gdLst/>
            <a:ahLst/>
            <a:cxnLst/>
            <a:rect l="l" t="t" r="r" b="b"/>
            <a:pathLst>
              <a:path w="7688414" h="7688414">
                <a:moveTo>
                  <a:pt x="0" y="0"/>
                </a:moveTo>
                <a:lnTo>
                  <a:pt x="7688415" y="0"/>
                </a:lnTo>
                <a:lnTo>
                  <a:pt x="7688415" y="7688414"/>
                </a:lnTo>
                <a:lnTo>
                  <a:pt x="0" y="7688414"/>
                </a:lnTo>
                <a:lnTo>
                  <a:pt x="0" y="0"/>
                </a:lnTo>
                <a:close/>
              </a:path>
            </a:pathLst>
          </a:custGeom>
          <a:blipFill>
            <a:blip r:embed="rId3"/>
            <a:stretch>
              <a:fillRect/>
            </a:stretch>
          </a:bli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028700" y="1104900"/>
            <a:ext cx="11377817" cy="518520"/>
          </a:xfrm>
          <a:prstGeom prst="rect">
            <a:avLst/>
          </a:prstGeom>
        </p:spPr>
        <p:txBody>
          <a:bodyPr lIns="0" tIns="0" rIns="0" bIns="0" rtlCol="0" anchor="t">
            <a:spAutoFit/>
          </a:bodyPr>
          <a:lstStyle/>
          <a:p>
            <a:pPr algn="l">
              <a:lnSpc>
                <a:spcPts val="3914"/>
              </a:lnSpc>
            </a:pPr>
            <a:r>
              <a:rPr lang="en-US" sz="3914">
                <a:solidFill>
                  <a:srgbClr val="FFFFFF"/>
                </a:solidFill>
                <a:latin typeface="Cinzel"/>
                <a:ea typeface="Cinzel"/>
                <a:cs typeface="Cinzel"/>
                <a:sym typeface="Cinzel"/>
              </a:rPr>
              <a:t>Route 2: Designed for More</a:t>
            </a:r>
          </a:p>
        </p:txBody>
      </p:sp>
      <p:sp>
        <p:nvSpPr>
          <p:cNvPr id="5" name="TextBox 5"/>
          <p:cNvSpPr txBox="1"/>
          <p:nvPr/>
        </p:nvSpPr>
        <p:spPr>
          <a:xfrm>
            <a:off x="1028700" y="2701013"/>
            <a:ext cx="12478297" cy="4225671"/>
          </a:xfrm>
          <a:prstGeom prst="rect">
            <a:avLst/>
          </a:prstGeom>
        </p:spPr>
        <p:txBody>
          <a:bodyPr lIns="0" tIns="0" rIns="0" bIns="0" rtlCol="0" anchor="t">
            <a:spAutoFit/>
          </a:bodyPr>
          <a:lstStyle/>
          <a:p>
            <a:pPr algn="l">
              <a:lnSpc>
                <a:spcPts val="4181"/>
              </a:lnSpc>
            </a:pPr>
            <a:r>
              <a:rPr lang="en-US" sz="3399" spc="248">
                <a:solidFill>
                  <a:srgbClr val="FFFFFF"/>
                </a:solidFill>
                <a:latin typeface="The Seasons"/>
                <a:ea typeface="The Seasons"/>
                <a:cs typeface="The Seasons"/>
                <a:sym typeface="The Seasons"/>
              </a:rPr>
              <a:t>Splurging on oneself is immensely gratifying. </a:t>
            </a:r>
          </a:p>
          <a:p>
            <a:pPr algn="l">
              <a:lnSpc>
                <a:spcPts val="4181"/>
              </a:lnSpc>
            </a:pPr>
            <a:r>
              <a:rPr lang="en-US" sz="3399" spc="248">
                <a:solidFill>
                  <a:srgbClr val="FFFFFF"/>
                </a:solidFill>
                <a:latin typeface="The Seasons"/>
                <a:ea typeface="The Seasons"/>
                <a:cs typeface="The Seasons"/>
                <a:sym typeface="The Seasons"/>
              </a:rPr>
              <a:t>But with American Express, that’s not it. Every purchase on Tata Cliq Luxury earns 10X Membership Rewards points, so the purchase becomes just half the story.</a:t>
            </a:r>
          </a:p>
          <a:p>
            <a:pPr algn="l">
              <a:lnSpc>
                <a:spcPts val="4181"/>
              </a:lnSpc>
            </a:pPr>
            <a:endParaRPr lang="en-US" sz="3399" spc="248">
              <a:solidFill>
                <a:srgbClr val="FFFFFF"/>
              </a:solidFill>
              <a:latin typeface="The Seasons"/>
              <a:ea typeface="The Seasons"/>
              <a:cs typeface="The Seasons"/>
              <a:sym typeface="The Seasons"/>
            </a:endParaRPr>
          </a:p>
          <a:p>
            <a:pPr algn="l">
              <a:lnSpc>
                <a:spcPts val="4181"/>
              </a:lnSpc>
            </a:pPr>
            <a:r>
              <a:rPr lang="en-US" sz="3399" spc="248">
                <a:solidFill>
                  <a:srgbClr val="FFFFFF"/>
                </a:solidFill>
                <a:latin typeface="The Seasons"/>
                <a:ea typeface="The Seasons"/>
                <a:cs typeface="The Seasons"/>
                <a:sym typeface="The Seasons"/>
              </a:rPr>
              <a:t>It’s the rewards that follow are what make the experience complete. Because with American Express, every benefit is designed for more.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444"/>
            </a:stretch>
          </a:blipFill>
        </p:spPr>
      </p:sp>
      <p:sp>
        <p:nvSpPr>
          <p:cNvPr id="3" name="Freeform 3"/>
          <p:cNvSpPr/>
          <p:nvPr/>
        </p:nvSpPr>
        <p:spPr>
          <a:xfrm>
            <a:off x="-366403" y="9928859"/>
            <a:ext cx="19020806" cy="449583"/>
          </a:xfrm>
          <a:custGeom>
            <a:avLst/>
            <a:gdLst/>
            <a:ahLst/>
            <a:cxnLst/>
            <a:rect l="l" t="t" r="r" b="b"/>
            <a:pathLst>
              <a:path w="19020806" h="449583">
                <a:moveTo>
                  <a:pt x="0" y="0"/>
                </a:moveTo>
                <a:lnTo>
                  <a:pt x="19020806" y="0"/>
                </a:lnTo>
                <a:lnTo>
                  <a:pt x="19020806" y="449582"/>
                </a:lnTo>
                <a:lnTo>
                  <a:pt x="0" y="449582"/>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6372880" y="4922340"/>
            <a:ext cx="5542240" cy="518520"/>
          </a:xfrm>
          <a:prstGeom prst="rect">
            <a:avLst/>
          </a:prstGeom>
        </p:spPr>
        <p:txBody>
          <a:bodyPr lIns="0" tIns="0" rIns="0" bIns="0" rtlCol="0" anchor="t">
            <a:spAutoFit/>
          </a:bodyPr>
          <a:lstStyle/>
          <a:p>
            <a:pPr algn="ctr">
              <a:lnSpc>
                <a:spcPts val="3914"/>
              </a:lnSpc>
              <a:spcBef>
                <a:spcPct val="0"/>
              </a:spcBef>
            </a:pPr>
            <a:r>
              <a:rPr lang="en-US" sz="3914">
                <a:solidFill>
                  <a:srgbClr val="FFFFFF"/>
                </a:solidFill>
                <a:latin typeface="Cinzel"/>
                <a:ea typeface="Cinzel"/>
                <a:cs typeface="Cinzel"/>
                <a:sym typeface="Cinzel"/>
              </a:rPr>
              <a:t>SOcial Post - Summer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923707" y="1432029"/>
            <a:ext cx="7688414" cy="7688414"/>
          </a:xfrm>
          <a:custGeom>
            <a:avLst/>
            <a:gdLst/>
            <a:ahLst/>
            <a:cxnLst/>
            <a:rect l="l" t="t" r="r" b="b"/>
            <a:pathLst>
              <a:path w="7688414" h="7688414">
                <a:moveTo>
                  <a:pt x="0" y="0"/>
                </a:moveTo>
                <a:lnTo>
                  <a:pt x="7688414" y="0"/>
                </a:lnTo>
                <a:lnTo>
                  <a:pt x="7688414" y="7688414"/>
                </a:lnTo>
                <a:lnTo>
                  <a:pt x="0" y="7688414"/>
                </a:lnTo>
                <a:lnTo>
                  <a:pt x="0" y="0"/>
                </a:lnTo>
                <a:close/>
              </a:path>
            </a:pathLst>
          </a:custGeom>
          <a:blipFill>
            <a:blip r:embed="rId2"/>
            <a:stretch>
              <a:fillRect/>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1159</Words>
  <Application>Microsoft Office PowerPoint</Application>
  <PresentationFormat>Custom</PresentationFormat>
  <Paragraphs>205</Paragraphs>
  <Slides>25</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5" baseType="lpstr">
      <vt:lpstr>Cinzel</vt:lpstr>
      <vt:lpstr>Poppins Bold</vt:lpstr>
      <vt:lpstr>Arial</vt:lpstr>
      <vt:lpstr>Horizon</vt:lpstr>
      <vt:lpstr>The Seasons</vt:lpstr>
      <vt:lpstr>Poppins Medium</vt:lpstr>
      <vt:lpstr>Calibri</vt:lpstr>
      <vt:lpstr>Poppins</vt:lpstr>
      <vt:lpstr>Office Theme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Marketing Strategies</dc:title>
  <cp:lastModifiedBy>Deepesh Nair</cp:lastModifiedBy>
  <cp:revision>2</cp:revision>
  <dcterms:created xsi:type="dcterms:W3CDTF">2006-08-16T00:00:00Z</dcterms:created>
  <dcterms:modified xsi:type="dcterms:W3CDTF">2026-04-06T18:39:33Z</dcterms:modified>
  <dc:identifier>DAHFrrnJaps</dc:identifier>
</cp:coreProperties>
</file>